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odec Pro" panose="020B0604020202020204" charset="0"/>
      <p:regular r:id="rId21"/>
    </p:embeddedFont>
    <p:embeddedFont>
      <p:font typeface="Codec Pro Bold" panose="020B0604020202020204" charset="0"/>
      <p:regular r:id="rId22"/>
    </p:embeddedFont>
    <p:embeddedFont>
      <p:font typeface="Codec Pro Light" panose="020B0604020202020204" charset="0"/>
      <p:regular r:id="rId23"/>
    </p:embeddedFont>
    <p:embeddedFont>
      <p:font typeface="Codec Pro Ultra-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sans titre" id="{245FA805-8C85-4929-A9D0-4EA7CBE03F0C}">
          <p14:sldIdLst/>
        </p14:section>
        <p14:section name="Section sans titre" id="{CA12589B-3A8A-44DC-8C5F-F47AF8D8FFF2}">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1" autoAdjust="0"/>
    <p:restoredTop sz="94622" autoAdjust="0"/>
  </p:normalViewPr>
  <p:slideViewPr>
    <p:cSldViewPr>
      <p:cViewPr>
        <p:scale>
          <a:sx n="10" d="100"/>
          <a:sy n="10" d="100"/>
        </p:scale>
        <p:origin x="2832" y="15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7.sv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7.sv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7.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43.jpe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7.sv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16.png"/><Relationship Id="rId7"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42.png"/><Relationship Id="rId5" Type="http://schemas.openxmlformats.org/officeDocument/2006/relationships/image" Target="../media/image6.png"/><Relationship Id="rId10" Type="http://schemas.openxmlformats.org/officeDocument/2006/relationships/image" Target="../media/image2.svg"/><Relationship Id="rId4" Type="http://schemas.openxmlformats.org/officeDocument/2006/relationships/image" Target="../media/image17.svg"/><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5.svg"/><Relationship Id="rId3" Type="http://schemas.openxmlformats.org/officeDocument/2006/relationships/image" Target="../media/image45.jpeg"/><Relationship Id="rId7" Type="http://schemas.openxmlformats.org/officeDocument/2006/relationships/image" Target="../media/image16.png"/><Relationship Id="rId12" Type="http://schemas.openxmlformats.org/officeDocument/2006/relationships/image" Target="../media/image4.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3.jpeg"/><Relationship Id="rId11" Type="http://schemas.openxmlformats.org/officeDocument/2006/relationships/image" Target="../media/image48.jpeg"/><Relationship Id="rId5" Type="http://schemas.openxmlformats.org/officeDocument/2006/relationships/image" Target="../media/image2.svg"/><Relationship Id="rId10" Type="http://schemas.openxmlformats.org/officeDocument/2006/relationships/image" Target="../media/image47.svg"/><Relationship Id="rId4" Type="http://schemas.openxmlformats.org/officeDocument/2006/relationships/image" Target="../media/image1.pn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7.svg"/><Relationship Id="rId7" Type="http://schemas.openxmlformats.org/officeDocument/2006/relationships/image" Target="../media/image6.png"/><Relationship Id="rId12" Type="http://schemas.openxmlformats.org/officeDocument/2006/relationships/image" Target="../media/image2.sv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png"/><Relationship Id="rId5" Type="http://schemas.openxmlformats.org/officeDocument/2006/relationships/image" Target="../media/image4.png"/><Relationship Id="rId10" Type="http://schemas.openxmlformats.org/officeDocument/2006/relationships/image" Target="../media/image45.jpeg"/><Relationship Id="rId4" Type="http://schemas.openxmlformats.org/officeDocument/2006/relationships/image" Target="../media/image48.jpe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3.jpeg"/><Relationship Id="rId13" Type="http://schemas.openxmlformats.org/officeDocument/2006/relationships/image" Target="../media/image14.png"/><Relationship Id="rId18" Type="http://schemas.openxmlformats.org/officeDocument/2006/relationships/image" Target="../media/image17.svg"/><Relationship Id="rId3" Type="http://schemas.openxmlformats.org/officeDocument/2006/relationships/image" Target="../media/image2.svg"/><Relationship Id="rId7" Type="http://schemas.openxmlformats.org/officeDocument/2006/relationships/image" Target="../media/image11.svg"/><Relationship Id="rId12" Type="http://schemas.openxmlformats.org/officeDocument/2006/relationships/image" Target="../media/image9.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7.sv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8.png"/><Relationship Id="rId5" Type="http://schemas.openxmlformats.org/officeDocument/2006/relationships/image" Target="../media/image13.svg"/><Relationship Id="rId15" Type="http://schemas.openxmlformats.org/officeDocument/2006/relationships/image" Target="../media/image6.png"/><Relationship Id="rId10" Type="http://schemas.openxmlformats.org/officeDocument/2006/relationships/image" Target="../media/image5.svg"/><Relationship Id="rId4" Type="http://schemas.openxmlformats.org/officeDocument/2006/relationships/image" Target="../media/image12.png"/><Relationship Id="rId9" Type="http://schemas.openxmlformats.org/officeDocument/2006/relationships/image" Target="../media/image4.png"/><Relationship Id="rId14" Type="http://schemas.openxmlformats.org/officeDocument/2006/relationships/image" Target="../media/image15.sv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5.svg"/><Relationship Id="rId7" Type="http://schemas.openxmlformats.org/officeDocument/2006/relationships/image" Target="../media/image17.svg"/><Relationship Id="rId12" Type="http://schemas.openxmlformats.org/officeDocument/2006/relationships/image" Target="../media/image18.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11.svg"/><Relationship Id="rId5" Type="http://schemas.openxmlformats.org/officeDocument/2006/relationships/image" Target="../media/image7.sv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7.svg"/><Relationship Id="rId7"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20.svg"/><Relationship Id="rId7" Type="http://schemas.openxmlformats.org/officeDocument/2006/relationships/image" Target="../media/image7.svg"/><Relationship Id="rId12" Type="http://schemas.openxmlformats.org/officeDocument/2006/relationships/image" Target="../media/image26.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25.png"/><Relationship Id="rId5" Type="http://schemas.openxmlformats.org/officeDocument/2006/relationships/image" Target="../media/image22.sv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svg"/><Relationship Id="rId7"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7.svg"/><Relationship Id="rId10" Type="http://schemas.openxmlformats.org/officeDocument/2006/relationships/image" Target="../media/image27.png"/><Relationship Id="rId4" Type="http://schemas.openxmlformats.org/officeDocument/2006/relationships/image" Target="../media/image6.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6.png"/><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7.svg"/><Relationship Id="rId9"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3" Type="http://schemas.openxmlformats.org/officeDocument/2006/relationships/image" Target="../media/image29.jpeg"/><Relationship Id="rId7" Type="http://schemas.openxmlformats.org/officeDocument/2006/relationships/image" Target="../media/image7.svg"/><Relationship Id="rId12" Type="http://schemas.openxmlformats.org/officeDocument/2006/relationships/image" Target="../media/image28.jpe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34.png"/><Relationship Id="rId5" Type="http://schemas.openxmlformats.org/officeDocument/2006/relationships/image" Target="../media/image17.svg"/><Relationship Id="rId10" Type="http://schemas.openxmlformats.org/officeDocument/2006/relationships/image" Target="../media/image33.png"/><Relationship Id="rId4" Type="http://schemas.openxmlformats.org/officeDocument/2006/relationships/image" Target="../media/image16.png"/><Relationship Id="rId9" Type="http://schemas.openxmlformats.org/officeDocument/2006/relationships/image" Target="../media/image32.jpeg"/><Relationship Id="rId14"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9B9B9B">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7926294" y="8175059"/>
            <a:ext cx="571577" cy="57157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212012" y="-4264911"/>
            <a:ext cx="14032162" cy="19004824"/>
            <a:chOff x="0" y="0"/>
            <a:chExt cx="18709550" cy="25339766"/>
          </a:xfrm>
        </p:grpSpPr>
        <p:sp>
          <p:nvSpPr>
            <p:cNvPr id="6" name="Freeform 6"/>
            <p:cNvSpPr/>
            <p:nvPr/>
          </p:nvSpPr>
          <p:spPr>
            <a:xfrm rot="-3450361" flipH="1">
              <a:off x="1411553" y="13698774"/>
              <a:ext cx="10751572" cy="9246352"/>
            </a:xfrm>
            <a:custGeom>
              <a:avLst/>
              <a:gdLst/>
              <a:ahLst/>
              <a:cxnLst/>
              <a:rect l="l" t="t" r="r" b="b"/>
              <a:pathLst>
                <a:path w="10751572" h="9246352">
                  <a:moveTo>
                    <a:pt x="10751572" y="0"/>
                  </a:moveTo>
                  <a:lnTo>
                    <a:pt x="0" y="0"/>
                  </a:lnTo>
                  <a:lnTo>
                    <a:pt x="0" y="9246352"/>
                  </a:lnTo>
                  <a:lnTo>
                    <a:pt x="10751572" y="9246352"/>
                  </a:lnTo>
                  <a:lnTo>
                    <a:pt x="1075157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4214711">
              <a:off x="5893969" y="2219046"/>
              <a:ext cx="11936001" cy="10264961"/>
            </a:xfrm>
            <a:custGeom>
              <a:avLst/>
              <a:gdLst/>
              <a:ahLst/>
              <a:cxnLst/>
              <a:rect l="l" t="t" r="r" b="b"/>
              <a:pathLst>
                <a:path w="11936001" h="10264961">
                  <a:moveTo>
                    <a:pt x="0" y="0"/>
                  </a:moveTo>
                  <a:lnTo>
                    <a:pt x="11936001" y="0"/>
                  </a:lnTo>
                  <a:lnTo>
                    <a:pt x="11936001" y="10264960"/>
                  </a:lnTo>
                  <a:lnTo>
                    <a:pt x="0" y="102649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8752854" y="8517267"/>
              <a:ext cx="8891610" cy="889161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dash"/>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9078226" y="8842639"/>
              <a:ext cx="8240866" cy="824086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a:grpSpLocks noChangeAspect="1"/>
            </p:cNvGrpSpPr>
            <p:nvPr/>
          </p:nvGrpSpPr>
          <p:grpSpPr>
            <a:xfrm>
              <a:off x="9898836" y="9663250"/>
              <a:ext cx="6599645" cy="6599645"/>
              <a:chOff x="0" y="0"/>
              <a:chExt cx="14840029" cy="14840029"/>
            </a:xfrm>
          </p:grpSpPr>
          <p:sp>
            <p:nvSpPr>
              <p:cNvPr id="15" name="Freeform 1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93A56"/>
              </a:solidFill>
            </p:spPr>
          </p:sp>
          <p:sp>
            <p:nvSpPr>
              <p:cNvPr id="16" name="Freeform 1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7" name="Freeform 1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47601" r="-47601"/>
                </a:stretch>
              </a:blipFill>
            </p:spPr>
          </p:sp>
        </p:grpSp>
        <p:sp>
          <p:nvSpPr>
            <p:cNvPr id="18" name="Freeform 18"/>
            <p:cNvSpPr/>
            <p:nvPr/>
          </p:nvSpPr>
          <p:spPr>
            <a:xfrm flipH="1">
              <a:off x="8200381" y="8062555"/>
              <a:ext cx="4900518" cy="9801036"/>
            </a:xfrm>
            <a:custGeom>
              <a:avLst/>
              <a:gdLst/>
              <a:ahLst/>
              <a:cxnLst/>
              <a:rect l="l" t="t" r="r" b="b"/>
              <a:pathLst>
                <a:path w="4900518" h="9801036">
                  <a:moveTo>
                    <a:pt x="4900518" y="0"/>
                  </a:moveTo>
                  <a:lnTo>
                    <a:pt x="0" y="0"/>
                  </a:lnTo>
                  <a:lnTo>
                    <a:pt x="0" y="9801035"/>
                  </a:lnTo>
                  <a:lnTo>
                    <a:pt x="4900518" y="9801035"/>
                  </a:lnTo>
                  <a:lnTo>
                    <a:pt x="4900518"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9" name="Group 19"/>
            <p:cNvGrpSpPr/>
            <p:nvPr/>
          </p:nvGrpSpPr>
          <p:grpSpPr>
            <a:xfrm>
              <a:off x="12871451" y="17634142"/>
              <a:ext cx="458896" cy="45889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2871451" y="7862852"/>
              <a:ext cx="458896" cy="45889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0650640" y="3998021"/>
              <a:ext cx="3218783" cy="3218783"/>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3749909" y="18640778"/>
              <a:ext cx="2183110" cy="2183110"/>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4841464" y="7140749"/>
              <a:ext cx="826215" cy="826215"/>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34" name="Group 34"/>
          <p:cNvGrpSpPr/>
          <p:nvPr/>
        </p:nvGrpSpPr>
        <p:grpSpPr>
          <a:xfrm>
            <a:off x="14428809" y="4906739"/>
            <a:ext cx="6900003" cy="788473"/>
            <a:chOff x="0" y="0"/>
            <a:chExt cx="1817285" cy="207664"/>
          </a:xfrm>
        </p:grpSpPr>
        <p:sp>
          <p:nvSpPr>
            <p:cNvPr id="35" name="Freeform 35"/>
            <p:cNvSpPr/>
            <p:nvPr/>
          </p:nvSpPr>
          <p:spPr>
            <a:xfrm>
              <a:off x="0" y="0"/>
              <a:ext cx="1817285" cy="207664"/>
            </a:xfrm>
            <a:custGeom>
              <a:avLst/>
              <a:gdLst/>
              <a:ahLst/>
              <a:cxnLst/>
              <a:rect l="l" t="t" r="r" b="b"/>
              <a:pathLst>
                <a:path w="1817285" h="207664">
                  <a:moveTo>
                    <a:pt x="103832" y="0"/>
                  </a:moveTo>
                  <a:lnTo>
                    <a:pt x="1713453" y="0"/>
                  </a:lnTo>
                  <a:cubicBezTo>
                    <a:pt x="1740991" y="0"/>
                    <a:pt x="1767401" y="10939"/>
                    <a:pt x="1786873" y="30412"/>
                  </a:cubicBezTo>
                  <a:cubicBezTo>
                    <a:pt x="1806345" y="49884"/>
                    <a:pt x="1817285" y="76294"/>
                    <a:pt x="1817285" y="103832"/>
                  </a:cubicBezTo>
                  <a:lnTo>
                    <a:pt x="1817285" y="103832"/>
                  </a:lnTo>
                  <a:cubicBezTo>
                    <a:pt x="1817285" y="161177"/>
                    <a:pt x="1770798" y="207664"/>
                    <a:pt x="1713453" y="207664"/>
                  </a:cubicBezTo>
                  <a:lnTo>
                    <a:pt x="103832" y="207664"/>
                  </a:lnTo>
                  <a:cubicBezTo>
                    <a:pt x="46487" y="207664"/>
                    <a:pt x="0" y="161177"/>
                    <a:pt x="0" y="103832"/>
                  </a:cubicBezTo>
                  <a:lnTo>
                    <a:pt x="0" y="103832"/>
                  </a:lnTo>
                  <a:cubicBezTo>
                    <a:pt x="0" y="46487"/>
                    <a:pt x="46487" y="0"/>
                    <a:pt x="103832" y="0"/>
                  </a:cubicBezTo>
                  <a:close/>
                </a:path>
              </a:pathLst>
            </a:custGeom>
            <a:solidFill>
              <a:srgbClr val="78BACE"/>
            </a:solidFill>
          </p:spPr>
        </p:sp>
        <p:sp>
          <p:nvSpPr>
            <p:cNvPr id="36" name="TextBox 36"/>
            <p:cNvSpPr txBox="1"/>
            <p:nvPr/>
          </p:nvSpPr>
          <p:spPr>
            <a:xfrm>
              <a:off x="0" y="-38100"/>
              <a:ext cx="1817285" cy="245764"/>
            </a:xfrm>
            <a:prstGeom prst="rect">
              <a:avLst/>
            </a:prstGeom>
          </p:spPr>
          <p:txBody>
            <a:bodyPr lIns="50800" tIns="50800" rIns="50800" bIns="50800" rtlCol="0" anchor="ctr"/>
            <a:lstStyle/>
            <a:p>
              <a:pPr algn="ctr">
                <a:lnSpc>
                  <a:spcPts val="2659"/>
                </a:lnSpc>
              </a:pPr>
              <a:endParaRPr/>
            </a:p>
          </p:txBody>
        </p:sp>
      </p:grpSp>
      <p:sp>
        <p:nvSpPr>
          <p:cNvPr id="37" name="Freeform 37"/>
          <p:cNvSpPr/>
          <p:nvPr/>
        </p:nvSpPr>
        <p:spPr>
          <a:xfrm>
            <a:off x="6565250" y="1710313"/>
            <a:ext cx="888185" cy="349723"/>
          </a:xfrm>
          <a:custGeom>
            <a:avLst/>
            <a:gdLst/>
            <a:ahLst/>
            <a:cxnLst/>
            <a:rect l="l" t="t" r="r" b="b"/>
            <a:pathLst>
              <a:path w="888185" h="349723">
                <a:moveTo>
                  <a:pt x="0" y="0"/>
                </a:moveTo>
                <a:lnTo>
                  <a:pt x="888185" y="0"/>
                </a:lnTo>
                <a:lnTo>
                  <a:pt x="888185" y="349722"/>
                </a:lnTo>
                <a:lnTo>
                  <a:pt x="0" y="3497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8" name="Freeform 38"/>
          <p:cNvSpPr/>
          <p:nvPr/>
        </p:nvSpPr>
        <p:spPr>
          <a:xfrm>
            <a:off x="9763662" y="8795030"/>
            <a:ext cx="888185" cy="349723"/>
          </a:xfrm>
          <a:custGeom>
            <a:avLst/>
            <a:gdLst/>
            <a:ahLst/>
            <a:cxnLst/>
            <a:rect l="l" t="t" r="r" b="b"/>
            <a:pathLst>
              <a:path w="888185" h="349723">
                <a:moveTo>
                  <a:pt x="0" y="0"/>
                </a:moveTo>
                <a:lnTo>
                  <a:pt x="888184" y="0"/>
                </a:lnTo>
                <a:lnTo>
                  <a:pt x="888184" y="349723"/>
                </a:lnTo>
                <a:lnTo>
                  <a:pt x="0" y="3497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9" name="Freeform 39"/>
          <p:cNvSpPr/>
          <p:nvPr/>
        </p:nvSpPr>
        <p:spPr>
          <a:xfrm>
            <a:off x="6730244" y="36688"/>
            <a:ext cx="1767626" cy="1767626"/>
          </a:xfrm>
          <a:custGeom>
            <a:avLst/>
            <a:gdLst/>
            <a:ahLst/>
            <a:cxnLst/>
            <a:rect l="l" t="t" r="r" b="b"/>
            <a:pathLst>
              <a:path w="1767626" h="1767626">
                <a:moveTo>
                  <a:pt x="0" y="0"/>
                </a:moveTo>
                <a:lnTo>
                  <a:pt x="1767627" y="0"/>
                </a:lnTo>
                <a:lnTo>
                  <a:pt x="1767627" y="1767626"/>
                </a:lnTo>
                <a:lnTo>
                  <a:pt x="0" y="1767626"/>
                </a:lnTo>
                <a:lnTo>
                  <a:pt x="0" y="0"/>
                </a:lnTo>
                <a:close/>
              </a:path>
            </a:pathLst>
          </a:custGeom>
          <a:blipFill>
            <a:blip r:embed="rId9"/>
            <a:stretch>
              <a:fillRect/>
            </a:stretch>
          </a:blipFill>
        </p:spPr>
      </p:sp>
      <p:sp>
        <p:nvSpPr>
          <p:cNvPr id="40" name="Freeform 40"/>
          <p:cNvSpPr/>
          <p:nvPr/>
        </p:nvSpPr>
        <p:spPr>
          <a:xfrm>
            <a:off x="15553725" y="-59352"/>
            <a:ext cx="2082654" cy="2082654"/>
          </a:xfrm>
          <a:custGeom>
            <a:avLst/>
            <a:gdLst/>
            <a:ahLst/>
            <a:cxnLst/>
            <a:rect l="l" t="t" r="r" b="b"/>
            <a:pathLst>
              <a:path w="2082654" h="2082654">
                <a:moveTo>
                  <a:pt x="0" y="0"/>
                </a:moveTo>
                <a:lnTo>
                  <a:pt x="2082654" y="0"/>
                </a:lnTo>
                <a:lnTo>
                  <a:pt x="2082654" y="2082654"/>
                </a:lnTo>
                <a:lnTo>
                  <a:pt x="0" y="2082654"/>
                </a:lnTo>
                <a:lnTo>
                  <a:pt x="0" y="0"/>
                </a:lnTo>
                <a:close/>
              </a:path>
            </a:pathLst>
          </a:custGeom>
          <a:blipFill>
            <a:blip r:embed="rId10"/>
            <a:stretch>
              <a:fillRect/>
            </a:stretch>
          </a:blipFill>
        </p:spPr>
      </p:sp>
      <p:sp>
        <p:nvSpPr>
          <p:cNvPr id="41" name="TextBox 41"/>
          <p:cNvSpPr txBox="1"/>
          <p:nvPr/>
        </p:nvSpPr>
        <p:spPr>
          <a:xfrm>
            <a:off x="7570702" y="3603866"/>
            <a:ext cx="8774227" cy="3383206"/>
          </a:xfrm>
          <a:prstGeom prst="rect">
            <a:avLst/>
          </a:prstGeom>
        </p:spPr>
        <p:txBody>
          <a:bodyPr lIns="0" tIns="0" rIns="0" bIns="0" rtlCol="0" anchor="t">
            <a:spAutoFit/>
          </a:bodyPr>
          <a:lstStyle/>
          <a:p>
            <a:pPr algn="ctr">
              <a:lnSpc>
                <a:spcPts val="13024"/>
              </a:lnSpc>
              <a:spcBef>
                <a:spcPct val="0"/>
              </a:spcBef>
            </a:pPr>
            <a:r>
              <a:rPr lang="en-US" sz="9302">
                <a:solidFill>
                  <a:srgbClr val="78BACE"/>
                </a:solidFill>
                <a:latin typeface="Codec Pro Bold"/>
              </a:rPr>
              <a:t>Agence Immobilière</a:t>
            </a:r>
          </a:p>
        </p:txBody>
      </p:sp>
      <p:sp>
        <p:nvSpPr>
          <p:cNvPr id="42" name="TextBox 42"/>
          <p:cNvSpPr txBox="1"/>
          <p:nvPr/>
        </p:nvSpPr>
        <p:spPr>
          <a:xfrm>
            <a:off x="8820150" y="404742"/>
            <a:ext cx="6275331" cy="1457325"/>
          </a:xfrm>
          <a:prstGeom prst="rect">
            <a:avLst/>
          </a:prstGeom>
        </p:spPr>
        <p:txBody>
          <a:bodyPr lIns="0" tIns="0" rIns="0" bIns="0" rtlCol="0" anchor="t">
            <a:spAutoFit/>
          </a:bodyPr>
          <a:lstStyle/>
          <a:p>
            <a:pPr algn="ctr">
              <a:lnSpc>
                <a:spcPts val="2289"/>
              </a:lnSpc>
            </a:pPr>
            <a:r>
              <a:rPr lang="en-US" sz="1908">
                <a:solidFill>
                  <a:srgbClr val="000000"/>
                </a:solidFill>
                <a:latin typeface="Codec Pro"/>
              </a:rPr>
              <a:t>UNIVERSITE DE SCIENCE ET DE TECHNOLOGIE HOUARI BOUMEDIENNE « USTHB »</a:t>
            </a:r>
          </a:p>
          <a:p>
            <a:pPr algn="ctr">
              <a:lnSpc>
                <a:spcPts val="2289"/>
              </a:lnSpc>
            </a:pPr>
            <a:r>
              <a:rPr lang="en-US" sz="1908">
                <a:solidFill>
                  <a:srgbClr val="000000"/>
                </a:solidFill>
                <a:latin typeface="Codec Pro"/>
              </a:rPr>
              <a:t>Faculté d’Informatique</a:t>
            </a:r>
          </a:p>
          <a:p>
            <a:pPr algn="ctr">
              <a:lnSpc>
                <a:spcPts val="2289"/>
              </a:lnSpc>
            </a:pPr>
            <a:r>
              <a:rPr lang="en-US" sz="1908">
                <a:solidFill>
                  <a:srgbClr val="000000"/>
                </a:solidFill>
                <a:latin typeface="Codec Pro"/>
              </a:rPr>
              <a:t>Spécialité : Informatique Académique</a:t>
            </a:r>
          </a:p>
          <a:p>
            <a:pPr algn="ctr">
              <a:lnSpc>
                <a:spcPts val="2289"/>
              </a:lnSpc>
            </a:pPr>
            <a:endParaRPr lang="en-US" sz="1908">
              <a:solidFill>
                <a:srgbClr val="000000"/>
              </a:solidFill>
              <a:latin typeface="Codec Pro"/>
            </a:endParaRPr>
          </a:p>
        </p:txBody>
      </p:sp>
      <p:sp>
        <p:nvSpPr>
          <p:cNvPr id="43" name="TextBox 43"/>
          <p:cNvSpPr txBox="1"/>
          <p:nvPr/>
        </p:nvSpPr>
        <p:spPr>
          <a:xfrm>
            <a:off x="14696304" y="4902765"/>
            <a:ext cx="3385469" cy="744822"/>
          </a:xfrm>
          <a:prstGeom prst="rect">
            <a:avLst/>
          </a:prstGeom>
        </p:spPr>
        <p:txBody>
          <a:bodyPr lIns="0" tIns="0" rIns="0" bIns="0" rtlCol="0" anchor="t">
            <a:spAutoFit/>
          </a:bodyPr>
          <a:lstStyle/>
          <a:p>
            <a:pPr algn="r">
              <a:lnSpc>
                <a:spcPts val="2823"/>
              </a:lnSpc>
            </a:pPr>
            <a:r>
              <a:rPr lang="en-US" sz="2017">
                <a:solidFill>
                  <a:srgbClr val="293A56"/>
                </a:solidFill>
                <a:latin typeface="Codec Pro Bold"/>
              </a:rPr>
              <a:t>USTHB</a:t>
            </a:r>
          </a:p>
          <a:p>
            <a:pPr algn="r">
              <a:lnSpc>
                <a:spcPts val="2823"/>
              </a:lnSpc>
              <a:spcBef>
                <a:spcPct val="0"/>
              </a:spcBef>
            </a:pPr>
            <a:r>
              <a:rPr lang="en-US" sz="2017">
                <a:solidFill>
                  <a:srgbClr val="293A56"/>
                </a:solidFill>
                <a:latin typeface="Codec Pro Bold"/>
              </a:rPr>
              <a:t>30-04-2024/19-05-2024</a:t>
            </a:r>
          </a:p>
        </p:txBody>
      </p:sp>
      <p:sp>
        <p:nvSpPr>
          <p:cNvPr id="44" name="TextBox 44"/>
          <p:cNvSpPr txBox="1"/>
          <p:nvPr/>
        </p:nvSpPr>
        <p:spPr>
          <a:xfrm>
            <a:off x="12065468" y="7603202"/>
            <a:ext cx="6222532" cy="2683798"/>
          </a:xfrm>
          <a:prstGeom prst="rect">
            <a:avLst/>
          </a:prstGeom>
        </p:spPr>
        <p:txBody>
          <a:bodyPr lIns="0" tIns="0" rIns="0" bIns="0" rtlCol="0" anchor="t">
            <a:spAutoFit/>
          </a:bodyPr>
          <a:lstStyle/>
          <a:p>
            <a:pPr algn="just">
              <a:lnSpc>
                <a:spcPts val="3044"/>
              </a:lnSpc>
            </a:pPr>
            <a:r>
              <a:rPr lang="en-US" sz="2174">
                <a:solidFill>
                  <a:srgbClr val="000000"/>
                </a:solidFill>
                <a:latin typeface="Codec Pro"/>
              </a:rPr>
              <a:t>Réalisé par :</a:t>
            </a:r>
          </a:p>
          <a:p>
            <a:pPr algn="just">
              <a:lnSpc>
                <a:spcPts val="3044"/>
              </a:lnSpc>
            </a:pPr>
            <a:endParaRPr lang="en-US" sz="2174">
              <a:solidFill>
                <a:srgbClr val="000000"/>
              </a:solidFill>
              <a:latin typeface="Codec Pro"/>
            </a:endParaRPr>
          </a:p>
          <a:p>
            <a:pPr algn="just">
              <a:lnSpc>
                <a:spcPts val="3044"/>
              </a:lnSpc>
            </a:pPr>
            <a:r>
              <a:rPr lang="en-US" sz="2174">
                <a:solidFill>
                  <a:srgbClr val="000000"/>
                </a:solidFill>
                <a:latin typeface="Codec Pro"/>
              </a:rPr>
              <a:t>BEDDIAR Rawa Tesnim Eldjenna - Team leader</a:t>
            </a:r>
          </a:p>
          <a:p>
            <a:pPr algn="just">
              <a:lnSpc>
                <a:spcPts val="3044"/>
              </a:lnSpc>
            </a:pPr>
            <a:r>
              <a:rPr lang="en-US" sz="2174">
                <a:solidFill>
                  <a:srgbClr val="000000"/>
                </a:solidFill>
                <a:latin typeface="Codec Pro"/>
              </a:rPr>
              <a:t>BKHITI Oum El Kheir - Conceptrice</a:t>
            </a:r>
          </a:p>
          <a:p>
            <a:pPr algn="just">
              <a:lnSpc>
                <a:spcPts val="3044"/>
              </a:lnSpc>
            </a:pPr>
            <a:r>
              <a:rPr lang="en-US" sz="2174">
                <a:solidFill>
                  <a:srgbClr val="000000"/>
                </a:solidFill>
                <a:latin typeface="Codec Pro"/>
              </a:rPr>
              <a:t>GHARBI Inès - Développeuse</a:t>
            </a:r>
          </a:p>
          <a:p>
            <a:pPr algn="just">
              <a:lnSpc>
                <a:spcPts val="3044"/>
              </a:lnSpc>
            </a:pPr>
            <a:r>
              <a:rPr lang="en-US" sz="2174">
                <a:solidFill>
                  <a:srgbClr val="000000"/>
                </a:solidFill>
                <a:latin typeface="Codec Pro"/>
              </a:rPr>
              <a:t>GHARBI Sara - Rédactrice </a:t>
            </a:r>
          </a:p>
          <a:p>
            <a:pPr algn="just">
              <a:lnSpc>
                <a:spcPts val="3044"/>
              </a:lnSpc>
              <a:spcBef>
                <a:spcPct val="0"/>
              </a:spcBef>
            </a:pPr>
            <a:endParaRPr lang="en-US" sz="2174">
              <a:solidFill>
                <a:srgbClr val="000000"/>
              </a:solidFill>
              <a:latin typeface="Codec Pro"/>
            </a:endParaRPr>
          </a:p>
        </p:txBody>
      </p:sp>
      <p:sp>
        <p:nvSpPr>
          <p:cNvPr id="45" name="Freeform 2">
            <a:extLst>
              <a:ext uri="{FF2B5EF4-FFF2-40B4-BE49-F238E27FC236}">
                <a16:creationId xmlns:a16="http://schemas.microsoft.com/office/drawing/2014/main" id="{85091C1A-BDDA-B6ED-B6A5-4A88A8E2D769}"/>
              </a:ext>
            </a:extLst>
          </p:cNvPr>
          <p:cNvSpPr/>
          <p:nvPr/>
        </p:nvSpPr>
        <p:spPr>
          <a:xfrm>
            <a:off x="-15042248" y="3254252"/>
            <a:ext cx="10113837" cy="8697900"/>
          </a:xfrm>
          <a:custGeom>
            <a:avLst/>
            <a:gdLst/>
            <a:ahLst/>
            <a:cxnLst/>
            <a:rect l="l" t="t" r="r" b="b"/>
            <a:pathLst>
              <a:path w="10113837" h="8697900">
                <a:moveTo>
                  <a:pt x="0" y="0"/>
                </a:moveTo>
                <a:lnTo>
                  <a:pt x="10113837" y="0"/>
                </a:lnTo>
                <a:lnTo>
                  <a:pt x="10113837" y="8697900"/>
                </a:lnTo>
                <a:lnTo>
                  <a:pt x="0" y="8697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6" name="Freeform 3">
            <a:extLst>
              <a:ext uri="{FF2B5EF4-FFF2-40B4-BE49-F238E27FC236}">
                <a16:creationId xmlns:a16="http://schemas.microsoft.com/office/drawing/2014/main" id="{4C772747-12F6-5D76-8F30-15FE1896AFBC}"/>
              </a:ext>
            </a:extLst>
          </p:cNvPr>
          <p:cNvSpPr/>
          <p:nvPr/>
        </p:nvSpPr>
        <p:spPr>
          <a:xfrm flipH="1">
            <a:off x="8212082" y="12321662"/>
            <a:ext cx="10113837" cy="8697900"/>
          </a:xfrm>
          <a:custGeom>
            <a:avLst/>
            <a:gdLst/>
            <a:ahLst/>
            <a:cxnLst/>
            <a:rect l="l" t="t" r="r" b="b"/>
            <a:pathLst>
              <a:path w="10113837" h="8697900">
                <a:moveTo>
                  <a:pt x="10113837" y="0"/>
                </a:moveTo>
                <a:lnTo>
                  <a:pt x="0" y="0"/>
                </a:lnTo>
                <a:lnTo>
                  <a:pt x="0" y="8697900"/>
                </a:lnTo>
                <a:lnTo>
                  <a:pt x="10113837" y="8697900"/>
                </a:lnTo>
                <a:lnTo>
                  <a:pt x="1011383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7" name="Freeform 7">
            <a:extLst>
              <a:ext uri="{FF2B5EF4-FFF2-40B4-BE49-F238E27FC236}">
                <a16:creationId xmlns:a16="http://schemas.microsoft.com/office/drawing/2014/main" id="{A8D000C3-16B5-D17A-A4BD-78D771A96975}"/>
              </a:ext>
            </a:extLst>
          </p:cNvPr>
          <p:cNvSpPr/>
          <p:nvPr/>
        </p:nvSpPr>
        <p:spPr>
          <a:xfrm>
            <a:off x="5759234" y="-4982091"/>
            <a:ext cx="5477271" cy="4114800"/>
          </a:xfrm>
          <a:custGeom>
            <a:avLst/>
            <a:gdLst/>
            <a:ahLst/>
            <a:cxnLst/>
            <a:rect l="l" t="t" r="r" b="b"/>
            <a:pathLst>
              <a:path w="5477271" h="4114800">
                <a:moveTo>
                  <a:pt x="0" y="0"/>
                </a:moveTo>
                <a:lnTo>
                  <a:pt x="5477271" y="0"/>
                </a:lnTo>
                <a:lnTo>
                  <a:pt x="5477271"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1" name="Freeform 4">
            <a:extLst>
              <a:ext uri="{FF2B5EF4-FFF2-40B4-BE49-F238E27FC236}">
                <a16:creationId xmlns:a16="http://schemas.microsoft.com/office/drawing/2014/main" id="{39CCBC2B-2083-D8DF-EBAC-7434D3FC8C3C}"/>
              </a:ext>
            </a:extLst>
          </p:cNvPr>
          <p:cNvSpPr/>
          <p:nvPr/>
        </p:nvSpPr>
        <p:spPr>
          <a:xfrm rot="5400000">
            <a:off x="19180194" y="8734988"/>
            <a:ext cx="223322" cy="819531"/>
          </a:xfrm>
          <a:custGeom>
            <a:avLst/>
            <a:gdLst/>
            <a:ahLst/>
            <a:cxnLst/>
            <a:rect l="l" t="t" r="r" b="b"/>
            <a:pathLst>
              <a:path w="223322" h="819531">
                <a:moveTo>
                  <a:pt x="0" y="0"/>
                </a:moveTo>
                <a:lnTo>
                  <a:pt x="223323" y="0"/>
                </a:lnTo>
                <a:lnTo>
                  <a:pt x="223323" y="819531"/>
                </a:lnTo>
                <a:lnTo>
                  <a:pt x="0" y="8195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9B9B9B">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488680" y="-511977"/>
            <a:ext cx="20271472" cy="4488599"/>
            <a:chOff x="0" y="0"/>
            <a:chExt cx="5338989" cy="1182182"/>
          </a:xfrm>
        </p:grpSpPr>
        <p:sp>
          <p:nvSpPr>
            <p:cNvPr id="3" name="Freeform 3"/>
            <p:cNvSpPr/>
            <p:nvPr/>
          </p:nvSpPr>
          <p:spPr>
            <a:xfrm>
              <a:off x="0" y="0"/>
              <a:ext cx="5338988" cy="1182182"/>
            </a:xfrm>
            <a:custGeom>
              <a:avLst/>
              <a:gdLst/>
              <a:ahLst/>
              <a:cxnLst/>
              <a:rect l="l" t="t" r="r" b="b"/>
              <a:pathLst>
                <a:path w="5338988" h="1182182">
                  <a:moveTo>
                    <a:pt x="0" y="0"/>
                  </a:moveTo>
                  <a:lnTo>
                    <a:pt x="5338988" y="0"/>
                  </a:lnTo>
                  <a:lnTo>
                    <a:pt x="5338988" y="1182182"/>
                  </a:lnTo>
                  <a:lnTo>
                    <a:pt x="0" y="1182182"/>
                  </a:lnTo>
                  <a:close/>
                </a:path>
              </a:pathLst>
            </a:custGeom>
            <a:gradFill rotWithShape="1">
              <a:gsLst>
                <a:gs pos="0">
                  <a:srgbClr val="FFFFFF">
                    <a:alpha val="100000"/>
                  </a:srgbClr>
                </a:gs>
                <a:gs pos="100000">
                  <a:srgbClr val="9B9B9B">
                    <a:alpha val="100000"/>
                  </a:srgbClr>
                </a:gs>
              </a:gsLst>
              <a:lin ang="5400000"/>
            </a:gradFill>
          </p:spPr>
        </p:sp>
        <p:sp>
          <p:nvSpPr>
            <p:cNvPr id="4" name="TextBox 4"/>
            <p:cNvSpPr txBox="1"/>
            <p:nvPr/>
          </p:nvSpPr>
          <p:spPr>
            <a:xfrm>
              <a:off x="0" y="-38100"/>
              <a:ext cx="5338989" cy="1220282"/>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5270785" y="-126461"/>
            <a:ext cx="8188736" cy="1199703"/>
          </a:xfrm>
          <a:prstGeom prst="rect">
            <a:avLst/>
          </a:prstGeom>
        </p:spPr>
        <p:txBody>
          <a:bodyPr lIns="0" tIns="0" rIns="0" bIns="0" rtlCol="0" anchor="t">
            <a:spAutoFit/>
          </a:bodyPr>
          <a:lstStyle/>
          <a:p>
            <a:pPr algn="ctr">
              <a:lnSpc>
                <a:spcPts val="8960"/>
              </a:lnSpc>
              <a:spcBef>
                <a:spcPct val="0"/>
              </a:spcBef>
            </a:pPr>
            <a:r>
              <a:rPr lang="en-US" sz="6400">
                <a:solidFill>
                  <a:srgbClr val="000000"/>
                </a:solidFill>
                <a:latin typeface="Codec Pro Ultra-Bold"/>
              </a:rPr>
              <a:t>Fonctionnalités  </a:t>
            </a:r>
          </a:p>
        </p:txBody>
      </p:sp>
      <p:sp>
        <p:nvSpPr>
          <p:cNvPr id="6" name="TextBox 6"/>
          <p:cNvSpPr txBox="1"/>
          <p:nvPr/>
        </p:nvSpPr>
        <p:spPr>
          <a:xfrm>
            <a:off x="4195184" y="800100"/>
            <a:ext cx="9897633" cy="1199703"/>
          </a:xfrm>
          <a:prstGeom prst="rect">
            <a:avLst/>
          </a:prstGeom>
        </p:spPr>
        <p:txBody>
          <a:bodyPr lIns="0" tIns="0" rIns="0" bIns="0" rtlCol="0" anchor="t">
            <a:spAutoFit/>
          </a:bodyPr>
          <a:lstStyle/>
          <a:p>
            <a:pPr algn="ctr">
              <a:lnSpc>
                <a:spcPts val="8960"/>
              </a:lnSpc>
              <a:spcBef>
                <a:spcPct val="0"/>
              </a:spcBef>
            </a:pPr>
            <a:r>
              <a:rPr lang="en-US" sz="6400">
                <a:solidFill>
                  <a:srgbClr val="78BACE"/>
                </a:solidFill>
                <a:latin typeface="Codec Pro Ultra-Bold"/>
              </a:rPr>
              <a:t>Implémentées</a:t>
            </a:r>
          </a:p>
        </p:txBody>
      </p:sp>
      <p:grpSp>
        <p:nvGrpSpPr>
          <p:cNvPr id="7" name="Group 7"/>
          <p:cNvGrpSpPr/>
          <p:nvPr/>
        </p:nvGrpSpPr>
        <p:grpSpPr>
          <a:xfrm rot="-5400000">
            <a:off x="-252832" y="8043693"/>
            <a:ext cx="2402603" cy="109479"/>
            <a:chOff x="0" y="0"/>
            <a:chExt cx="286962" cy="13076"/>
          </a:xfrm>
        </p:grpSpPr>
        <p:sp>
          <p:nvSpPr>
            <p:cNvPr id="8" name="Freeform 8"/>
            <p:cNvSpPr/>
            <p:nvPr/>
          </p:nvSpPr>
          <p:spPr>
            <a:xfrm>
              <a:off x="0" y="0"/>
              <a:ext cx="286962" cy="13076"/>
            </a:xfrm>
            <a:custGeom>
              <a:avLst/>
              <a:gdLst/>
              <a:ahLst/>
              <a:cxnLst/>
              <a:rect l="l" t="t" r="r" b="b"/>
              <a:pathLst>
                <a:path w="286962" h="13076">
                  <a:moveTo>
                    <a:pt x="6538" y="0"/>
                  </a:moveTo>
                  <a:lnTo>
                    <a:pt x="280424" y="0"/>
                  </a:lnTo>
                  <a:cubicBezTo>
                    <a:pt x="282158" y="0"/>
                    <a:pt x="283821" y="689"/>
                    <a:pt x="285047" y="1915"/>
                  </a:cubicBezTo>
                  <a:cubicBezTo>
                    <a:pt x="286273" y="3141"/>
                    <a:pt x="286962" y="4804"/>
                    <a:pt x="286962" y="6538"/>
                  </a:cubicBezTo>
                  <a:lnTo>
                    <a:pt x="286962" y="6538"/>
                  </a:lnTo>
                  <a:cubicBezTo>
                    <a:pt x="286962" y="8272"/>
                    <a:pt x="286273" y="9935"/>
                    <a:pt x="285047" y="11161"/>
                  </a:cubicBezTo>
                  <a:cubicBezTo>
                    <a:pt x="283821" y="12387"/>
                    <a:pt x="282158" y="13076"/>
                    <a:pt x="280424" y="13076"/>
                  </a:cubicBezTo>
                  <a:lnTo>
                    <a:pt x="6538" y="13076"/>
                  </a:lnTo>
                  <a:cubicBezTo>
                    <a:pt x="4804" y="13076"/>
                    <a:pt x="3141" y="12387"/>
                    <a:pt x="1915" y="11161"/>
                  </a:cubicBezTo>
                  <a:cubicBezTo>
                    <a:pt x="689" y="9935"/>
                    <a:pt x="0" y="8272"/>
                    <a:pt x="0" y="6538"/>
                  </a:cubicBezTo>
                  <a:lnTo>
                    <a:pt x="0" y="6538"/>
                  </a:lnTo>
                  <a:cubicBezTo>
                    <a:pt x="0" y="4804"/>
                    <a:pt x="689" y="3141"/>
                    <a:pt x="1915" y="1915"/>
                  </a:cubicBezTo>
                  <a:cubicBezTo>
                    <a:pt x="3141" y="689"/>
                    <a:pt x="4804" y="0"/>
                    <a:pt x="6538" y="0"/>
                  </a:cubicBezTo>
                  <a:close/>
                </a:path>
              </a:pathLst>
            </a:custGeom>
            <a:gradFill rotWithShape="1">
              <a:gsLst>
                <a:gs pos="0">
                  <a:srgbClr val="FFFFFF">
                    <a:alpha val="100000"/>
                  </a:srgbClr>
                </a:gs>
                <a:gs pos="100000">
                  <a:srgbClr val="9B9B9B">
                    <a:alpha val="100000"/>
                  </a:srgbClr>
                </a:gs>
              </a:gsLst>
              <a:lin ang="5400000"/>
            </a:gradFill>
          </p:spPr>
        </p:sp>
        <p:sp>
          <p:nvSpPr>
            <p:cNvPr id="9" name="TextBox 9"/>
            <p:cNvSpPr txBox="1"/>
            <p:nvPr/>
          </p:nvSpPr>
          <p:spPr>
            <a:xfrm>
              <a:off x="0" y="-38100"/>
              <a:ext cx="286962" cy="51176"/>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rot="-5400000">
            <a:off x="5358241" y="8043693"/>
            <a:ext cx="2402603" cy="109479"/>
            <a:chOff x="0" y="0"/>
            <a:chExt cx="286962" cy="13076"/>
          </a:xfrm>
        </p:grpSpPr>
        <p:sp>
          <p:nvSpPr>
            <p:cNvPr id="11" name="Freeform 11"/>
            <p:cNvSpPr/>
            <p:nvPr/>
          </p:nvSpPr>
          <p:spPr>
            <a:xfrm>
              <a:off x="0" y="0"/>
              <a:ext cx="286962" cy="13076"/>
            </a:xfrm>
            <a:custGeom>
              <a:avLst/>
              <a:gdLst/>
              <a:ahLst/>
              <a:cxnLst/>
              <a:rect l="l" t="t" r="r" b="b"/>
              <a:pathLst>
                <a:path w="286962" h="13076">
                  <a:moveTo>
                    <a:pt x="6538" y="0"/>
                  </a:moveTo>
                  <a:lnTo>
                    <a:pt x="280424" y="0"/>
                  </a:lnTo>
                  <a:cubicBezTo>
                    <a:pt x="282158" y="0"/>
                    <a:pt x="283821" y="689"/>
                    <a:pt x="285047" y="1915"/>
                  </a:cubicBezTo>
                  <a:cubicBezTo>
                    <a:pt x="286273" y="3141"/>
                    <a:pt x="286962" y="4804"/>
                    <a:pt x="286962" y="6538"/>
                  </a:cubicBezTo>
                  <a:lnTo>
                    <a:pt x="286962" y="6538"/>
                  </a:lnTo>
                  <a:cubicBezTo>
                    <a:pt x="286962" y="8272"/>
                    <a:pt x="286273" y="9935"/>
                    <a:pt x="285047" y="11161"/>
                  </a:cubicBezTo>
                  <a:cubicBezTo>
                    <a:pt x="283821" y="12387"/>
                    <a:pt x="282158" y="13076"/>
                    <a:pt x="280424" y="13076"/>
                  </a:cubicBezTo>
                  <a:lnTo>
                    <a:pt x="6538" y="13076"/>
                  </a:lnTo>
                  <a:cubicBezTo>
                    <a:pt x="4804" y="13076"/>
                    <a:pt x="3141" y="12387"/>
                    <a:pt x="1915" y="11161"/>
                  </a:cubicBezTo>
                  <a:cubicBezTo>
                    <a:pt x="689" y="9935"/>
                    <a:pt x="0" y="8272"/>
                    <a:pt x="0" y="6538"/>
                  </a:cubicBezTo>
                  <a:lnTo>
                    <a:pt x="0" y="6538"/>
                  </a:lnTo>
                  <a:cubicBezTo>
                    <a:pt x="0" y="4804"/>
                    <a:pt x="689" y="3141"/>
                    <a:pt x="1915" y="1915"/>
                  </a:cubicBezTo>
                  <a:cubicBezTo>
                    <a:pt x="3141" y="689"/>
                    <a:pt x="4804" y="0"/>
                    <a:pt x="6538" y="0"/>
                  </a:cubicBezTo>
                  <a:close/>
                </a:path>
              </a:pathLst>
            </a:custGeom>
            <a:gradFill rotWithShape="1">
              <a:gsLst>
                <a:gs pos="0">
                  <a:srgbClr val="FFFFFF">
                    <a:alpha val="100000"/>
                  </a:srgbClr>
                </a:gs>
                <a:gs pos="100000">
                  <a:srgbClr val="9B9B9B">
                    <a:alpha val="100000"/>
                  </a:srgbClr>
                </a:gs>
              </a:gsLst>
              <a:lin ang="5400000"/>
            </a:gradFill>
          </p:spPr>
        </p:sp>
        <p:sp>
          <p:nvSpPr>
            <p:cNvPr id="12" name="TextBox 12"/>
            <p:cNvSpPr txBox="1"/>
            <p:nvPr/>
          </p:nvSpPr>
          <p:spPr>
            <a:xfrm>
              <a:off x="0" y="-38100"/>
              <a:ext cx="286962" cy="51176"/>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5400000">
            <a:off x="11248210" y="8043693"/>
            <a:ext cx="2402603" cy="109479"/>
            <a:chOff x="0" y="0"/>
            <a:chExt cx="286962" cy="13076"/>
          </a:xfrm>
        </p:grpSpPr>
        <p:sp>
          <p:nvSpPr>
            <p:cNvPr id="14" name="Freeform 14"/>
            <p:cNvSpPr/>
            <p:nvPr/>
          </p:nvSpPr>
          <p:spPr>
            <a:xfrm>
              <a:off x="0" y="0"/>
              <a:ext cx="286962" cy="13076"/>
            </a:xfrm>
            <a:custGeom>
              <a:avLst/>
              <a:gdLst/>
              <a:ahLst/>
              <a:cxnLst/>
              <a:rect l="l" t="t" r="r" b="b"/>
              <a:pathLst>
                <a:path w="286962" h="13076">
                  <a:moveTo>
                    <a:pt x="6538" y="0"/>
                  </a:moveTo>
                  <a:lnTo>
                    <a:pt x="280424" y="0"/>
                  </a:lnTo>
                  <a:cubicBezTo>
                    <a:pt x="282158" y="0"/>
                    <a:pt x="283821" y="689"/>
                    <a:pt x="285047" y="1915"/>
                  </a:cubicBezTo>
                  <a:cubicBezTo>
                    <a:pt x="286273" y="3141"/>
                    <a:pt x="286962" y="4804"/>
                    <a:pt x="286962" y="6538"/>
                  </a:cubicBezTo>
                  <a:lnTo>
                    <a:pt x="286962" y="6538"/>
                  </a:lnTo>
                  <a:cubicBezTo>
                    <a:pt x="286962" y="8272"/>
                    <a:pt x="286273" y="9935"/>
                    <a:pt x="285047" y="11161"/>
                  </a:cubicBezTo>
                  <a:cubicBezTo>
                    <a:pt x="283821" y="12387"/>
                    <a:pt x="282158" y="13076"/>
                    <a:pt x="280424" y="13076"/>
                  </a:cubicBezTo>
                  <a:lnTo>
                    <a:pt x="6538" y="13076"/>
                  </a:lnTo>
                  <a:cubicBezTo>
                    <a:pt x="4804" y="13076"/>
                    <a:pt x="3141" y="12387"/>
                    <a:pt x="1915" y="11161"/>
                  </a:cubicBezTo>
                  <a:cubicBezTo>
                    <a:pt x="689" y="9935"/>
                    <a:pt x="0" y="8272"/>
                    <a:pt x="0" y="6538"/>
                  </a:cubicBezTo>
                  <a:lnTo>
                    <a:pt x="0" y="6538"/>
                  </a:lnTo>
                  <a:cubicBezTo>
                    <a:pt x="0" y="4804"/>
                    <a:pt x="689" y="3141"/>
                    <a:pt x="1915" y="1915"/>
                  </a:cubicBezTo>
                  <a:cubicBezTo>
                    <a:pt x="3141" y="689"/>
                    <a:pt x="4804" y="0"/>
                    <a:pt x="6538" y="0"/>
                  </a:cubicBezTo>
                  <a:close/>
                </a:path>
              </a:pathLst>
            </a:custGeom>
            <a:gradFill rotWithShape="1">
              <a:gsLst>
                <a:gs pos="0">
                  <a:srgbClr val="FFFFFF">
                    <a:alpha val="100000"/>
                  </a:srgbClr>
                </a:gs>
                <a:gs pos="100000">
                  <a:srgbClr val="9B9B9B">
                    <a:alpha val="100000"/>
                  </a:srgbClr>
                </a:gs>
              </a:gsLst>
              <a:lin ang="5400000"/>
            </a:gradFill>
          </p:spPr>
        </p:sp>
        <p:sp>
          <p:nvSpPr>
            <p:cNvPr id="15" name="TextBox 15"/>
            <p:cNvSpPr txBox="1"/>
            <p:nvPr/>
          </p:nvSpPr>
          <p:spPr>
            <a:xfrm>
              <a:off x="0" y="-38100"/>
              <a:ext cx="286962" cy="51176"/>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555808" y="4545063"/>
            <a:ext cx="1983208" cy="6023618"/>
          </a:xfrm>
          <a:prstGeom prst="rect">
            <a:avLst/>
          </a:prstGeom>
        </p:spPr>
        <p:txBody>
          <a:bodyPr lIns="0" tIns="0" rIns="0" bIns="0" rtlCol="0" anchor="t">
            <a:spAutoFit/>
          </a:bodyPr>
          <a:lstStyle/>
          <a:p>
            <a:pPr algn="just">
              <a:lnSpc>
                <a:spcPts val="1364"/>
              </a:lnSpc>
            </a:pPr>
            <a:r>
              <a:rPr lang="en-US" sz="974">
                <a:solidFill>
                  <a:srgbClr val="000000"/>
                </a:solidFill>
                <a:latin typeface="Codec Pro"/>
              </a:rPr>
              <a:t>               Lire choix_rendezvous</a:t>
            </a:r>
          </a:p>
          <a:p>
            <a:pPr algn="just">
              <a:lnSpc>
                <a:spcPts val="1364"/>
              </a:lnSpc>
            </a:pPr>
            <a:r>
              <a:rPr lang="en-US" sz="974">
                <a:solidFill>
                  <a:srgbClr val="000000"/>
                </a:solidFill>
                <a:latin typeface="Codec Pro"/>
              </a:rPr>
              <a:t>               switch (choix_rendezvous) {</a:t>
            </a:r>
          </a:p>
          <a:p>
            <a:pPr algn="just">
              <a:lnSpc>
                <a:spcPts val="1364"/>
              </a:lnSpc>
            </a:pPr>
            <a:r>
              <a:rPr lang="en-US" sz="974">
                <a:solidFill>
                  <a:srgbClr val="000000"/>
                </a:solidFill>
                <a:latin typeface="Codec Pro"/>
              </a:rPr>
              <a:t>Idem pour les rendez-vous</a:t>
            </a:r>
          </a:p>
          <a:p>
            <a:pPr algn="just">
              <a:lnSpc>
                <a:spcPts val="1364"/>
              </a:lnSpc>
            </a:pPr>
            <a:r>
              <a:rPr lang="en-US" sz="974">
                <a:solidFill>
                  <a:srgbClr val="000000"/>
                </a:solidFill>
                <a:latin typeface="Codec Pro"/>
              </a:rPr>
              <a:t>                   default: Choix invalide</a:t>
            </a:r>
          </a:p>
          <a:p>
            <a:pPr algn="just">
              <a:lnSpc>
                <a:spcPts val="1364"/>
              </a:lnSpc>
            </a:pPr>
            <a:r>
              <a:rPr lang="en-US" sz="974">
                <a:solidFill>
                  <a:srgbClr val="000000"/>
                </a:solidFill>
                <a:latin typeface="Codec Pro"/>
              </a:rPr>
              <a:t>               }</a:t>
            </a:r>
          </a:p>
          <a:p>
            <a:pPr algn="just">
              <a:lnSpc>
                <a:spcPts val="1364"/>
              </a:lnSpc>
            </a:pPr>
            <a:r>
              <a:rPr lang="en-US" sz="974">
                <a:solidFill>
                  <a:srgbClr val="000000"/>
                </a:solidFill>
                <a:latin typeface="Codec Pro"/>
              </a:rPr>
              <a:t>           } while (choix_rendezvous != 0)</a:t>
            </a:r>
          </a:p>
          <a:p>
            <a:pPr algn="just">
              <a:lnSpc>
                <a:spcPts val="1364"/>
              </a:lnSpc>
            </a:pPr>
            <a:r>
              <a:rPr lang="en-US" sz="974">
                <a:solidFill>
                  <a:srgbClr val="000000"/>
                </a:solidFill>
                <a:latin typeface="Codec Pro"/>
              </a:rPr>
              <a:t>           break</a:t>
            </a:r>
          </a:p>
          <a:p>
            <a:pPr algn="just">
              <a:lnSpc>
                <a:spcPts val="1364"/>
              </a:lnSpc>
            </a:pPr>
            <a:r>
              <a:rPr lang="en-US" sz="974">
                <a:solidFill>
                  <a:srgbClr val="000000"/>
                </a:solidFill>
                <a:latin typeface="Codec Pro"/>
              </a:rPr>
              <a:t>       case 0: Quitter l'application</a:t>
            </a:r>
          </a:p>
          <a:p>
            <a:pPr algn="just">
              <a:lnSpc>
                <a:spcPts val="1364"/>
              </a:lnSpc>
            </a:pPr>
            <a:r>
              <a:rPr lang="en-US" sz="974">
                <a:solidFill>
                  <a:srgbClr val="000000"/>
                </a:solidFill>
                <a:latin typeface="Codec Pro"/>
              </a:rPr>
              <a:t>       default: Choix invalide</a:t>
            </a:r>
          </a:p>
          <a:p>
            <a:pPr algn="just">
              <a:lnSpc>
                <a:spcPts val="1364"/>
              </a:lnSpc>
            </a:pPr>
            <a:r>
              <a:rPr lang="en-US" sz="974">
                <a:solidFill>
                  <a:srgbClr val="000000"/>
                </a:solidFill>
                <a:latin typeface="Codec Pro"/>
              </a:rPr>
              <a:t>   }</a:t>
            </a:r>
          </a:p>
          <a:p>
            <a:pPr algn="just">
              <a:lnSpc>
                <a:spcPts val="1364"/>
              </a:lnSpc>
            </a:pPr>
            <a:r>
              <a:rPr lang="en-US" sz="974">
                <a:solidFill>
                  <a:srgbClr val="000000"/>
                </a:solidFill>
                <a:latin typeface="Codec Pro"/>
              </a:rPr>
              <a:t>} while (choix_principale != 0)</a:t>
            </a:r>
          </a:p>
          <a:p>
            <a:pPr algn="just">
              <a:lnSpc>
                <a:spcPts val="1364"/>
              </a:lnSpc>
            </a:pPr>
            <a:endParaRPr lang="en-US" sz="974">
              <a:solidFill>
                <a:srgbClr val="000000"/>
              </a:solidFill>
              <a:latin typeface="Codec Pro"/>
            </a:endParaRPr>
          </a:p>
          <a:p>
            <a:pPr algn="just">
              <a:lnSpc>
                <a:spcPts val="1364"/>
              </a:lnSpc>
            </a:pPr>
            <a:r>
              <a:rPr lang="en-US" sz="974">
                <a:solidFill>
                  <a:srgbClr val="000000"/>
                </a:solidFill>
                <a:latin typeface="Codec Pro"/>
              </a:rPr>
              <a:t> </a:t>
            </a:r>
          </a:p>
          <a:p>
            <a:pPr algn="just">
              <a:lnSpc>
                <a:spcPts val="1364"/>
              </a:lnSpc>
            </a:pPr>
            <a:r>
              <a:rPr lang="en-US" sz="974">
                <a:solidFill>
                  <a:srgbClr val="000000"/>
                </a:solidFill>
                <a:latin typeface="Codec Pro"/>
              </a:rPr>
              <a:t>       case 3: // Gestion des clients</a:t>
            </a:r>
          </a:p>
          <a:p>
            <a:pPr algn="just">
              <a:lnSpc>
                <a:spcPts val="1364"/>
              </a:lnSpc>
            </a:pPr>
            <a:r>
              <a:rPr lang="en-US" sz="974">
                <a:solidFill>
                  <a:srgbClr val="000000"/>
                </a:solidFill>
                <a:latin typeface="Codec Pro"/>
              </a:rPr>
              <a:t>           do {</a:t>
            </a:r>
          </a:p>
          <a:p>
            <a:pPr algn="just">
              <a:lnSpc>
                <a:spcPts val="1364"/>
              </a:lnSpc>
            </a:pPr>
            <a:r>
              <a:rPr lang="en-US" sz="974">
                <a:solidFill>
                  <a:srgbClr val="000000"/>
                </a:solidFill>
                <a:latin typeface="Codec Pro"/>
              </a:rPr>
              <a:t>               Afficher le menu des clients</a:t>
            </a:r>
          </a:p>
          <a:p>
            <a:pPr algn="just">
              <a:lnSpc>
                <a:spcPts val="1364"/>
              </a:lnSpc>
            </a:pPr>
            <a:r>
              <a:rPr lang="en-US" sz="974">
                <a:solidFill>
                  <a:srgbClr val="000000"/>
                </a:solidFill>
                <a:latin typeface="Codec Pro"/>
              </a:rPr>
              <a:t>               Lire choix_trois</a:t>
            </a:r>
          </a:p>
          <a:p>
            <a:pPr algn="just">
              <a:lnSpc>
                <a:spcPts val="1364"/>
              </a:lnSpc>
            </a:pPr>
            <a:r>
              <a:rPr lang="en-US" sz="974">
                <a:solidFill>
                  <a:srgbClr val="000000"/>
                </a:solidFill>
                <a:latin typeface="Codec Pro"/>
              </a:rPr>
              <a:t>               switch (choix_trois) {</a:t>
            </a:r>
          </a:p>
          <a:p>
            <a:pPr algn="just">
              <a:lnSpc>
                <a:spcPts val="1364"/>
              </a:lnSpc>
            </a:pPr>
            <a:r>
              <a:rPr lang="en-US" sz="974">
                <a:solidFill>
                  <a:srgbClr val="000000"/>
                </a:solidFill>
                <a:latin typeface="Codec Pro"/>
              </a:rPr>
              <a:t>Idem pour les clients</a:t>
            </a:r>
          </a:p>
          <a:p>
            <a:pPr algn="just">
              <a:lnSpc>
                <a:spcPts val="1364"/>
              </a:lnSpc>
            </a:pPr>
            <a:r>
              <a:rPr lang="en-US" sz="974">
                <a:solidFill>
                  <a:srgbClr val="000000"/>
                </a:solidFill>
                <a:latin typeface="Codec Pro"/>
              </a:rPr>
              <a:t>                   default: Choix invalide</a:t>
            </a:r>
          </a:p>
          <a:p>
            <a:pPr algn="just">
              <a:lnSpc>
                <a:spcPts val="1364"/>
              </a:lnSpc>
            </a:pPr>
            <a:r>
              <a:rPr lang="en-US" sz="974">
                <a:solidFill>
                  <a:srgbClr val="000000"/>
                </a:solidFill>
                <a:latin typeface="Codec Pro"/>
              </a:rPr>
              <a:t>               }</a:t>
            </a:r>
          </a:p>
          <a:p>
            <a:pPr algn="just">
              <a:lnSpc>
                <a:spcPts val="1364"/>
              </a:lnSpc>
            </a:pPr>
            <a:r>
              <a:rPr lang="en-US" sz="974">
                <a:solidFill>
                  <a:srgbClr val="000000"/>
                </a:solidFill>
                <a:latin typeface="Codec Pro"/>
              </a:rPr>
              <a:t>           } while (choix_trois != 0)</a:t>
            </a:r>
          </a:p>
          <a:p>
            <a:pPr algn="just">
              <a:lnSpc>
                <a:spcPts val="1364"/>
              </a:lnSpc>
            </a:pPr>
            <a:r>
              <a:rPr lang="en-US" sz="974">
                <a:solidFill>
                  <a:srgbClr val="000000"/>
                </a:solidFill>
                <a:latin typeface="Codec Pro"/>
              </a:rPr>
              <a:t>           break</a:t>
            </a:r>
          </a:p>
          <a:p>
            <a:pPr algn="just">
              <a:lnSpc>
                <a:spcPts val="1364"/>
              </a:lnSpc>
            </a:pPr>
            <a:r>
              <a:rPr lang="en-US" sz="974">
                <a:solidFill>
                  <a:srgbClr val="000000"/>
                </a:solidFill>
                <a:latin typeface="Codec Pro"/>
              </a:rPr>
              <a:t>       case 4: // Gestion des agents</a:t>
            </a:r>
          </a:p>
          <a:p>
            <a:pPr algn="just">
              <a:lnSpc>
                <a:spcPts val="1364"/>
              </a:lnSpc>
            </a:pPr>
            <a:r>
              <a:rPr lang="en-US" sz="974">
                <a:solidFill>
                  <a:srgbClr val="000000"/>
                </a:solidFill>
                <a:latin typeface="Codec Pro"/>
              </a:rPr>
              <a:t>           do {</a:t>
            </a:r>
          </a:p>
          <a:p>
            <a:pPr algn="just">
              <a:lnSpc>
                <a:spcPts val="1364"/>
              </a:lnSpc>
            </a:pPr>
            <a:r>
              <a:rPr lang="en-US" sz="974">
                <a:solidFill>
                  <a:srgbClr val="000000"/>
                </a:solidFill>
                <a:latin typeface="Codec Pro"/>
              </a:rPr>
              <a:t>               Afficher le menu des agents</a:t>
            </a:r>
          </a:p>
          <a:p>
            <a:pPr algn="just">
              <a:lnSpc>
                <a:spcPts val="1364"/>
              </a:lnSpc>
            </a:pPr>
            <a:r>
              <a:rPr lang="en-US" sz="974">
                <a:solidFill>
                  <a:srgbClr val="000000"/>
                </a:solidFill>
                <a:latin typeface="Codec Pro"/>
              </a:rPr>
              <a:t>               Lire choix_deux</a:t>
            </a:r>
          </a:p>
          <a:p>
            <a:pPr algn="just">
              <a:lnSpc>
                <a:spcPts val="1364"/>
              </a:lnSpc>
            </a:pPr>
            <a:r>
              <a:rPr lang="en-US" sz="974">
                <a:solidFill>
                  <a:srgbClr val="000000"/>
                </a:solidFill>
                <a:latin typeface="Codec Pro"/>
              </a:rPr>
              <a:t>               switch (choix_deux) {</a:t>
            </a:r>
          </a:p>
          <a:p>
            <a:pPr algn="just">
              <a:lnSpc>
                <a:spcPts val="1364"/>
              </a:lnSpc>
            </a:pPr>
            <a:endParaRPr lang="en-US" sz="974">
              <a:solidFill>
                <a:srgbClr val="000000"/>
              </a:solidFill>
              <a:latin typeface="Codec Pro"/>
            </a:endParaRPr>
          </a:p>
          <a:p>
            <a:pPr algn="just">
              <a:lnSpc>
                <a:spcPts val="1364"/>
              </a:lnSpc>
            </a:pPr>
            <a:r>
              <a:rPr lang="en-US" sz="974">
                <a:solidFill>
                  <a:srgbClr val="000000"/>
                </a:solidFill>
                <a:latin typeface="Codec Pro"/>
              </a:rPr>
              <a:t> </a:t>
            </a:r>
          </a:p>
          <a:p>
            <a:pPr algn="just">
              <a:lnSpc>
                <a:spcPts val="1364"/>
              </a:lnSpc>
              <a:spcBef>
                <a:spcPct val="0"/>
              </a:spcBef>
            </a:pPr>
            <a:endParaRPr lang="en-US" sz="974">
              <a:solidFill>
                <a:srgbClr val="000000"/>
              </a:solidFill>
              <a:latin typeface="Codec Pro"/>
            </a:endParaRPr>
          </a:p>
        </p:txBody>
      </p:sp>
      <p:sp>
        <p:nvSpPr>
          <p:cNvPr id="17" name="TextBox 17"/>
          <p:cNvSpPr txBox="1"/>
          <p:nvPr/>
        </p:nvSpPr>
        <p:spPr>
          <a:xfrm>
            <a:off x="8077563" y="4906095"/>
            <a:ext cx="2853928" cy="5034567"/>
          </a:xfrm>
          <a:prstGeom prst="rect">
            <a:avLst/>
          </a:prstGeom>
        </p:spPr>
        <p:txBody>
          <a:bodyPr lIns="0" tIns="0" rIns="0" bIns="0" rtlCol="0" anchor="t">
            <a:spAutoFit/>
          </a:bodyPr>
          <a:lstStyle/>
          <a:p>
            <a:pPr algn="just">
              <a:lnSpc>
                <a:spcPts val="1279"/>
              </a:lnSpc>
            </a:pPr>
            <a:r>
              <a:rPr lang="en-US" sz="913">
                <a:solidFill>
                  <a:srgbClr val="000000"/>
                </a:solidFill>
                <a:latin typeface="Codec Pro"/>
              </a:rPr>
              <a:t>Idem pour les agents</a:t>
            </a:r>
          </a:p>
          <a:p>
            <a:pPr algn="just">
              <a:lnSpc>
                <a:spcPts val="1279"/>
              </a:lnSpc>
            </a:pPr>
            <a:r>
              <a:rPr lang="en-US" sz="913">
                <a:solidFill>
                  <a:srgbClr val="000000"/>
                </a:solidFill>
                <a:latin typeface="Codec Pro"/>
              </a:rPr>
              <a:t> default: Choix invalide</a:t>
            </a:r>
          </a:p>
          <a:p>
            <a:pPr algn="just">
              <a:lnSpc>
                <a:spcPts val="1279"/>
              </a:lnSpc>
            </a:pPr>
            <a:r>
              <a:rPr lang="en-US" sz="913">
                <a:solidFill>
                  <a:srgbClr val="000000"/>
                </a:solidFill>
                <a:latin typeface="Codec Pro"/>
              </a:rPr>
              <a:t> }</a:t>
            </a:r>
          </a:p>
          <a:p>
            <a:pPr algn="just">
              <a:lnSpc>
                <a:spcPts val="1279"/>
              </a:lnSpc>
            </a:pPr>
            <a:r>
              <a:rPr lang="en-US" sz="913">
                <a:solidFill>
                  <a:srgbClr val="000000"/>
                </a:solidFill>
                <a:latin typeface="Codec Pro"/>
              </a:rPr>
              <a:t> } while (choix_deux != 0)</a:t>
            </a:r>
          </a:p>
          <a:p>
            <a:pPr algn="just">
              <a:lnSpc>
                <a:spcPts val="1279"/>
              </a:lnSpc>
            </a:pPr>
            <a:r>
              <a:rPr lang="en-US" sz="913">
                <a:solidFill>
                  <a:srgbClr val="000000"/>
                </a:solidFill>
                <a:latin typeface="Codec Pro"/>
              </a:rPr>
              <a:t> break</a:t>
            </a:r>
          </a:p>
          <a:p>
            <a:pPr algn="just">
              <a:lnSpc>
                <a:spcPts val="1279"/>
              </a:lnSpc>
            </a:pPr>
            <a:r>
              <a:rPr lang="en-US" sz="913">
                <a:solidFill>
                  <a:srgbClr val="000000"/>
                </a:solidFill>
                <a:latin typeface="Codec Pro"/>
              </a:rPr>
              <a:t> case 5: // Gestion des rendez-vous</a:t>
            </a:r>
          </a:p>
          <a:p>
            <a:pPr algn="just">
              <a:lnSpc>
                <a:spcPts val="1279"/>
              </a:lnSpc>
            </a:pPr>
            <a:r>
              <a:rPr lang="en-US" sz="913">
                <a:solidFill>
                  <a:srgbClr val="000000"/>
                </a:solidFill>
                <a:latin typeface="Codec Pro"/>
              </a:rPr>
              <a:t> do {</a:t>
            </a:r>
          </a:p>
          <a:p>
            <a:pPr algn="just">
              <a:lnSpc>
                <a:spcPts val="1279"/>
              </a:lnSpc>
            </a:pPr>
            <a:r>
              <a:rPr lang="en-US" sz="913">
                <a:solidFill>
                  <a:srgbClr val="000000"/>
                </a:solidFill>
                <a:latin typeface="Codec Pro"/>
              </a:rPr>
              <a:t> Afficher le menu des rendez-vous</a:t>
            </a:r>
          </a:p>
          <a:p>
            <a:pPr algn="just">
              <a:lnSpc>
                <a:spcPts val="1279"/>
              </a:lnSpc>
            </a:pPr>
            <a:r>
              <a:rPr lang="en-US" sz="913">
                <a:solidFill>
                  <a:srgbClr val="000000"/>
                </a:solidFill>
                <a:latin typeface="Codec Pro"/>
              </a:rPr>
              <a:t> Lire choix_rendezvous</a:t>
            </a:r>
          </a:p>
          <a:p>
            <a:pPr algn="just">
              <a:lnSpc>
                <a:spcPts val="1279"/>
              </a:lnSpc>
            </a:pPr>
            <a:r>
              <a:rPr lang="en-US" sz="913">
                <a:solidFill>
                  <a:srgbClr val="000000"/>
                </a:solidFill>
                <a:latin typeface="Codec Pro"/>
              </a:rPr>
              <a:t> switch (choix_rendezvous) {</a:t>
            </a:r>
          </a:p>
          <a:p>
            <a:pPr algn="just">
              <a:lnSpc>
                <a:spcPts val="1279"/>
              </a:lnSpc>
            </a:pPr>
            <a:r>
              <a:rPr lang="en-US" sz="913">
                <a:solidFill>
                  <a:srgbClr val="000000"/>
                </a:solidFill>
                <a:latin typeface="Codec Pro"/>
              </a:rPr>
              <a:t>Idem pour les rendez-vous</a:t>
            </a:r>
          </a:p>
          <a:p>
            <a:pPr algn="just">
              <a:lnSpc>
                <a:spcPts val="1279"/>
              </a:lnSpc>
            </a:pPr>
            <a:r>
              <a:rPr lang="en-US" sz="913">
                <a:solidFill>
                  <a:srgbClr val="000000"/>
                </a:solidFill>
                <a:latin typeface="Codec Pro"/>
              </a:rPr>
              <a:t> default: Choix invalide</a:t>
            </a:r>
          </a:p>
          <a:p>
            <a:pPr algn="just">
              <a:lnSpc>
                <a:spcPts val="1279"/>
              </a:lnSpc>
            </a:pPr>
            <a:r>
              <a:rPr lang="en-US" sz="913">
                <a:solidFill>
                  <a:srgbClr val="000000"/>
                </a:solidFill>
                <a:latin typeface="Codec Pro"/>
              </a:rPr>
              <a:t> }</a:t>
            </a:r>
          </a:p>
          <a:p>
            <a:pPr algn="just">
              <a:lnSpc>
                <a:spcPts val="1279"/>
              </a:lnSpc>
            </a:pPr>
            <a:r>
              <a:rPr lang="en-US" sz="913">
                <a:solidFill>
                  <a:srgbClr val="000000"/>
                </a:solidFill>
                <a:latin typeface="Codec Pro"/>
              </a:rPr>
              <a:t> } while (choix_rendezvous != 0)</a:t>
            </a:r>
          </a:p>
          <a:p>
            <a:pPr algn="just">
              <a:lnSpc>
                <a:spcPts val="1279"/>
              </a:lnSpc>
            </a:pPr>
            <a:r>
              <a:rPr lang="en-US" sz="913">
                <a:solidFill>
                  <a:srgbClr val="000000"/>
                </a:solidFill>
                <a:latin typeface="Codec Pro"/>
              </a:rPr>
              <a:t> break</a:t>
            </a:r>
          </a:p>
          <a:p>
            <a:pPr algn="just">
              <a:lnSpc>
                <a:spcPts val="1279"/>
              </a:lnSpc>
            </a:pPr>
            <a:r>
              <a:rPr lang="en-US" sz="913">
                <a:solidFill>
                  <a:srgbClr val="000000"/>
                </a:solidFill>
                <a:latin typeface="Codec Pro"/>
              </a:rPr>
              <a:t> case 0: Quitter l'application</a:t>
            </a:r>
          </a:p>
          <a:p>
            <a:pPr algn="just">
              <a:lnSpc>
                <a:spcPts val="1279"/>
              </a:lnSpc>
            </a:pPr>
            <a:r>
              <a:rPr lang="en-US" sz="913">
                <a:solidFill>
                  <a:srgbClr val="000000"/>
                </a:solidFill>
                <a:latin typeface="Codec Pro"/>
              </a:rPr>
              <a:t> default: Choix invalide</a:t>
            </a:r>
          </a:p>
          <a:p>
            <a:pPr algn="just">
              <a:lnSpc>
                <a:spcPts val="1279"/>
              </a:lnSpc>
            </a:pPr>
            <a:r>
              <a:rPr lang="en-US" sz="913">
                <a:solidFill>
                  <a:srgbClr val="000000"/>
                </a:solidFill>
                <a:latin typeface="Codec Pro"/>
              </a:rPr>
              <a:t> }</a:t>
            </a:r>
          </a:p>
          <a:p>
            <a:pPr algn="just">
              <a:lnSpc>
                <a:spcPts val="1279"/>
              </a:lnSpc>
            </a:pPr>
            <a:r>
              <a:rPr lang="en-US" sz="913">
                <a:solidFill>
                  <a:srgbClr val="000000"/>
                </a:solidFill>
                <a:latin typeface="Codec Pro"/>
              </a:rPr>
              <a:t>} while (choix_principale != 0)</a:t>
            </a:r>
          </a:p>
          <a:p>
            <a:pPr algn="just">
              <a:lnSpc>
                <a:spcPts val="1279"/>
              </a:lnSpc>
            </a:pPr>
            <a:endParaRPr lang="en-US" sz="913">
              <a:solidFill>
                <a:srgbClr val="000000"/>
              </a:solidFill>
              <a:latin typeface="Codec Pro"/>
            </a:endParaRPr>
          </a:p>
          <a:p>
            <a:pPr algn="just">
              <a:lnSpc>
                <a:spcPts val="1279"/>
              </a:lnSpc>
            </a:pPr>
            <a:r>
              <a:rPr lang="en-US" sz="913">
                <a:solidFill>
                  <a:srgbClr val="000000"/>
                </a:solidFill>
                <a:latin typeface="Codec Pro"/>
              </a:rPr>
              <a:t>case 3: // Gestion des clients</a:t>
            </a:r>
          </a:p>
          <a:p>
            <a:pPr algn="just">
              <a:lnSpc>
                <a:spcPts val="1279"/>
              </a:lnSpc>
            </a:pPr>
            <a:r>
              <a:rPr lang="en-US" sz="913">
                <a:solidFill>
                  <a:srgbClr val="000000"/>
                </a:solidFill>
                <a:latin typeface="Codec Pro"/>
              </a:rPr>
              <a:t>           do {</a:t>
            </a:r>
          </a:p>
          <a:p>
            <a:pPr algn="just">
              <a:lnSpc>
                <a:spcPts val="1279"/>
              </a:lnSpc>
            </a:pPr>
            <a:r>
              <a:rPr lang="en-US" sz="913">
                <a:solidFill>
                  <a:srgbClr val="000000"/>
                </a:solidFill>
                <a:latin typeface="Codec Pro"/>
              </a:rPr>
              <a:t>               Afficher le menu des clients</a:t>
            </a:r>
          </a:p>
          <a:p>
            <a:pPr algn="just">
              <a:lnSpc>
                <a:spcPts val="1279"/>
              </a:lnSpc>
            </a:pPr>
            <a:r>
              <a:rPr lang="en-US" sz="913">
                <a:solidFill>
                  <a:srgbClr val="000000"/>
                </a:solidFill>
                <a:latin typeface="Codec Pro"/>
              </a:rPr>
              <a:t>               Lire choix_trois</a:t>
            </a:r>
          </a:p>
          <a:p>
            <a:pPr algn="just">
              <a:lnSpc>
                <a:spcPts val="1279"/>
              </a:lnSpc>
            </a:pPr>
            <a:r>
              <a:rPr lang="en-US" sz="913">
                <a:solidFill>
                  <a:srgbClr val="000000"/>
                </a:solidFill>
                <a:latin typeface="Codec Pro"/>
              </a:rPr>
              <a:t>               switch (choix_trois) {</a:t>
            </a:r>
          </a:p>
          <a:p>
            <a:pPr algn="just">
              <a:lnSpc>
                <a:spcPts val="1279"/>
              </a:lnSpc>
            </a:pPr>
            <a:r>
              <a:rPr lang="en-US" sz="913">
                <a:solidFill>
                  <a:srgbClr val="000000"/>
                </a:solidFill>
                <a:latin typeface="Codec Pro"/>
              </a:rPr>
              <a:t>Idem pour les clients</a:t>
            </a:r>
          </a:p>
          <a:p>
            <a:pPr algn="just">
              <a:lnSpc>
                <a:spcPts val="1279"/>
              </a:lnSpc>
            </a:pPr>
            <a:r>
              <a:rPr lang="en-US" sz="913">
                <a:solidFill>
                  <a:srgbClr val="000000"/>
                </a:solidFill>
                <a:latin typeface="Codec Pro"/>
              </a:rPr>
              <a:t>                   default: Choix invalide</a:t>
            </a:r>
          </a:p>
          <a:p>
            <a:pPr algn="just">
              <a:lnSpc>
                <a:spcPts val="1279"/>
              </a:lnSpc>
            </a:pPr>
            <a:r>
              <a:rPr lang="en-US" sz="913">
                <a:solidFill>
                  <a:srgbClr val="000000"/>
                </a:solidFill>
                <a:latin typeface="Codec Pro"/>
              </a:rPr>
              <a:t>               }</a:t>
            </a:r>
          </a:p>
          <a:p>
            <a:pPr algn="just">
              <a:lnSpc>
                <a:spcPts val="1279"/>
              </a:lnSpc>
            </a:pPr>
            <a:r>
              <a:rPr lang="en-US" sz="913">
                <a:solidFill>
                  <a:srgbClr val="000000"/>
                </a:solidFill>
                <a:latin typeface="Codec Pro"/>
              </a:rPr>
              <a:t>           } while (choix_trois != 0)</a:t>
            </a:r>
          </a:p>
          <a:p>
            <a:pPr algn="just">
              <a:lnSpc>
                <a:spcPts val="1279"/>
              </a:lnSpc>
            </a:pPr>
            <a:r>
              <a:rPr lang="en-US" sz="913">
                <a:solidFill>
                  <a:srgbClr val="000000"/>
                </a:solidFill>
                <a:latin typeface="Codec Pro"/>
              </a:rPr>
              <a:t>           break</a:t>
            </a:r>
          </a:p>
          <a:p>
            <a:pPr algn="just">
              <a:lnSpc>
                <a:spcPts val="1279"/>
              </a:lnSpc>
              <a:spcBef>
                <a:spcPct val="0"/>
              </a:spcBef>
            </a:pPr>
            <a:endParaRPr lang="en-US" sz="913">
              <a:solidFill>
                <a:srgbClr val="000000"/>
              </a:solidFill>
              <a:latin typeface="Codec Pro"/>
            </a:endParaRPr>
          </a:p>
        </p:txBody>
      </p:sp>
      <p:sp>
        <p:nvSpPr>
          <p:cNvPr id="18" name="TextBox 18"/>
          <p:cNvSpPr txBox="1"/>
          <p:nvPr/>
        </p:nvSpPr>
        <p:spPr>
          <a:xfrm>
            <a:off x="13809042" y="5145565"/>
            <a:ext cx="2916442" cy="4546101"/>
          </a:xfrm>
          <a:prstGeom prst="rect">
            <a:avLst/>
          </a:prstGeom>
        </p:spPr>
        <p:txBody>
          <a:bodyPr lIns="0" tIns="0" rIns="0" bIns="0" rtlCol="0" anchor="t">
            <a:spAutoFit/>
          </a:bodyPr>
          <a:lstStyle/>
          <a:p>
            <a:pPr algn="just">
              <a:lnSpc>
                <a:spcPts val="1427"/>
              </a:lnSpc>
            </a:pPr>
            <a:r>
              <a:rPr lang="en-US" sz="1019">
                <a:solidFill>
                  <a:srgbClr val="000000"/>
                </a:solidFill>
                <a:latin typeface="Codec Pro"/>
              </a:rPr>
              <a:t>               case 4: // Gestion des agents</a:t>
            </a:r>
          </a:p>
          <a:p>
            <a:pPr algn="just">
              <a:lnSpc>
                <a:spcPts val="1427"/>
              </a:lnSpc>
            </a:pPr>
            <a:r>
              <a:rPr lang="en-US" sz="1019">
                <a:solidFill>
                  <a:srgbClr val="000000"/>
                </a:solidFill>
                <a:latin typeface="Codec Pro"/>
              </a:rPr>
              <a:t> do {</a:t>
            </a:r>
          </a:p>
          <a:p>
            <a:pPr algn="just">
              <a:lnSpc>
                <a:spcPts val="1427"/>
              </a:lnSpc>
            </a:pPr>
            <a:r>
              <a:rPr lang="en-US" sz="1019">
                <a:solidFill>
                  <a:srgbClr val="000000"/>
                </a:solidFill>
                <a:latin typeface="Codec Pro"/>
              </a:rPr>
              <a:t> Afficher le menu des agents</a:t>
            </a:r>
          </a:p>
          <a:p>
            <a:pPr algn="just">
              <a:lnSpc>
                <a:spcPts val="1427"/>
              </a:lnSpc>
            </a:pPr>
            <a:r>
              <a:rPr lang="en-US" sz="1019">
                <a:solidFill>
                  <a:srgbClr val="000000"/>
                </a:solidFill>
                <a:latin typeface="Codec Pro"/>
              </a:rPr>
              <a:t> Lire choix_deux</a:t>
            </a:r>
          </a:p>
          <a:p>
            <a:pPr algn="just">
              <a:lnSpc>
                <a:spcPts val="1427"/>
              </a:lnSpc>
            </a:pPr>
            <a:r>
              <a:rPr lang="en-US" sz="1019">
                <a:solidFill>
                  <a:srgbClr val="000000"/>
                </a:solidFill>
                <a:latin typeface="Codec Pro"/>
              </a:rPr>
              <a:t> switch (choix_deux) {</a:t>
            </a:r>
          </a:p>
          <a:p>
            <a:pPr algn="just">
              <a:lnSpc>
                <a:spcPts val="1427"/>
              </a:lnSpc>
            </a:pPr>
            <a:r>
              <a:rPr lang="en-US" sz="1019">
                <a:solidFill>
                  <a:srgbClr val="000000"/>
                </a:solidFill>
                <a:latin typeface="Codec Pro"/>
              </a:rPr>
              <a:t>Idem pour les agents</a:t>
            </a:r>
          </a:p>
          <a:p>
            <a:pPr algn="just">
              <a:lnSpc>
                <a:spcPts val="1427"/>
              </a:lnSpc>
            </a:pPr>
            <a:r>
              <a:rPr lang="en-US" sz="1019">
                <a:solidFill>
                  <a:srgbClr val="000000"/>
                </a:solidFill>
                <a:latin typeface="Codec Pro"/>
              </a:rPr>
              <a:t> default: Choix invalide</a:t>
            </a:r>
          </a:p>
          <a:p>
            <a:pPr algn="just">
              <a:lnSpc>
                <a:spcPts val="1427"/>
              </a:lnSpc>
            </a:pPr>
            <a:r>
              <a:rPr lang="en-US" sz="1019">
                <a:solidFill>
                  <a:srgbClr val="000000"/>
                </a:solidFill>
                <a:latin typeface="Codec Pro"/>
              </a:rPr>
              <a:t> }</a:t>
            </a:r>
          </a:p>
          <a:p>
            <a:pPr algn="just">
              <a:lnSpc>
                <a:spcPts val="1427"/>
              </a:lnSpc>
            </a:pPr>
            <a:r>
              <a:rPr lang="en-US" sz="1019">
                <a:solidFill>
                  <a:srgbClr val="000000"/>
                </a:solidFill>
                <a:latin typeface="Codec Pro"/>
              </a:rPr>
              <a:t> } while (choix_deux != 0)</a:t>
            </a:r>
          </a:p>
          <a:p>
            <a:pPr algn="just">
              <a:lnSpc>
                <a:spcPts val="1427"/>
              </a:lnSpc>
            </a:pPr>
            <a:r>
              <a:rPr lang="en-US" sz="1019">
                <a:solidFill>
                  <a:srgbClr val="000000"/>
                </a:solidFill>
                <a:latin typeface="Codec Pro"/>
              </a:rPr>
              <a:t> break</a:t>
            </a:r>
          </a:p>
          <a:p>
            <a:pPr algn="just">
              <a:lnSpc>
                <a:spcPts val="1427"/>
              </a:lnSpc>
            </a:pPr>
            <a:r>
              <a:rPr lang="en-US" sz="1019">
                <a:solidFill>
                  <a:srgbClr val="000000"/>
                </a:solidFill>
                <a:latin typeface="Codec Pro"/>
              </a:rPr>
              <a:t>case 5: // Gestion des rendez-vous</a:t>
            </a:r>
          </a:p>
          <a:p>
            <a:pPr algn="just">
              <a:lnSpc>
                <a:spcPts val="1427"/>
              </a:lnSpc>
            </a:pPr>
            <a:r>
              <a:rPr lang="en-US" sz="1019">
                <a:solidFill>
                  <a:srgbClr val="000000"/>
                </a:solidFill>
                <a:latin typeface="Codec Pro"/>
              </a:rPr>
              <a:t> do {</a:t>
            </a:r>
          </a:p>
          <a:p>
            <a:pPr algn="just">
              <a:lnSpc>
                <a:spcPts val="1427"/>
              </a:lnSpc>
            </a:pPr>
            <a:r>
              <a:rPr lang="en-US" sz="1019">
                <a:solidFill>
                  <a:srgbClr val="000000"/>
                </a:solidFill>
                <a:latin typeface="Codec Pro"/>
              </a:rPr>
              <a:t> Afficher le menu des rendez</a:t>
            </a:r>
          </a:p>
          <a:p>
            <a:pPr algn="just">
              <a:lnSpc>
                <a:spcPts val="1427"/>
              </a:lnSpc>
            </a:pPr>
            <a:r>
              <a:rPr lang="en-US" sz="1019">
                <a:solidFill>
                  <a:srgbClr val="000000"/>
                </a:solidFill>
                <a:latin typeface="Codec Pro"/>
              </a:rPr>
              <a:t>Lire choix_rendezvous</a:t>
            </a:r>
          </a:p>
          <a:p>
            <a:pPr algn="just">
              <a:lnSpc>
                <a:spcPts val="1427"/>
              </a:lnSpc>
            </a:pPr>
            <a:r>
              <a:rPr lang="en-US" sz="1019">
                <a:solidFill>
                  <a:srgbClr val="000000"/>
                </a:solidFill>
                <a:latin typeface="Codec Pro"/>
              </a:rPr>
              <a:t>               switch (choix_rendezvous) {</a:t>
            </a:r>
          </a:p>
          <a:p>
            <a:pPr algn="just">
              <a:lnSpc>
                <a:spcPts val="1427"/>
              </a:lnSpc>
            </a:pPr>
            <a:r>
              <a:rPr lang="en-US" sz="1019">
                <a:solidFill>
                  <a:srgbClr val="000000"/>
                </a:solidFill>
                <a:latin typeface="Codec Pro"/>
              </a:rPr>
              <a:t>Idem pour les rendez-vous</a:t>
            </a:r>
          </a:p>
          <a:p>
            <a:pPr algn="just">
              <a:lnSpc>
                <a:spcPts val="1427"/>
              </a:lnSpc>
            </a:pPr>
            <a:r>
              <a:rPr lang="en-US" sz="1019">
                <a:solidFill>
                  <a:srgbClr val="000000"/>
                </a:solidFill>
                <a:latin typeface="Codec Pro"/>
              </a:rPr>
              <a:t>                   default: Choix invalide</a:t>
            </a:r>
          </a:p>
          <a:p>
            <a:pPr algn="just">
              <a:lnSpc>
                <a:spcPts val="1427"/>
              </a:lnSpc>
            </a:pPr>
            <a:r>
              <a:rPr lang="en-US" sz="1019">
                <a:solidFill>
                  <a:srgbClr val="000000"/>
                </a:solidFill>
                <a:latin typeface="Codec Pro"/>
              </a:rPr>
              <a:t>               }</a:t>
            </a:r>
          </a:p>
          <a:p>
            <a:pPr algn="just">
              <a:lnSpc>
                <a:spcPts val="1427"/>
              </a:lnSpc>
            </a:pPr>
            <a:r>
              <a:rPr lang="en-US" sz="1019">
                <a:solidFill>
                  <a:srgbClr val="000000"/>
                </a:solidFill>
                <a:latin typeface="Codec Pro"/>
              </a:rPr>
              <a:t>           } while (choix_rendezvous != 0)</a:t>
            </a:r>
          </a:p>
          <a:p>
            <a:pPr algn="just">
              <a:lnSpc>
                <a:spcPts val="1427"/>
              </a:lnSpc>
            </a:pPr>
            <a:r>
              <a:rPr lang="en-US" sz="1019">
                <a:solidFill>
                  <a:srgbClr val="000000"/>
                </a:solidFill>
                <a:latin typeface="Codec Pro"/>
              </a:rPr>
              <a:t>           break</a:t>
            </a:r>
          </a:p>
          <a:p>
            <a:pPr algn="just">
              <a:lnSpc>
                <a:spcPts val="1427"/>
              </a:lnSpc>
            </a:pPr>
            <a:r>
              <a:rPr lang="en-US" sz="1019">
                <a:solidFill>
                  <a:srgbClr val="000000"/>
                </a:solidFill>
                <a:latin typeface="Codec Pro"/>
              </a:rPr>
              <a:t>case 0: Quitter l'application</a:t>
            </a:r>
          </a:p>
          <a:p>
            <a:pPr algn="just">
              <a:lnSpc>
                <a:spcPts val="1427"/>
              </a:lnSpc>
            </a:pPr>
            <a:r>
              <a:rPr lang="en-US" sz="1019">
                <a:solidFill>
                  <a:srgbClr val="000000"/>
                </a:solidFill>
                <a:latin typeface="Codec Pro"/>
              </a:rPr>
              <a:t>default: Choix invalide</a:t>
            </a:r>
          </a:p>
          <a:p>
            <a:pPr algn="just">
              <a:lnSpc>
                <a:spcPts val="1427"/>
              </a:lnSpc>
            </a:pPr>
            <a:r>
              <a:rPr lang="en-US" sz="1019">
                <a:solidFill>
                  <a:srgbClr val="000000"/>
                </a:solidFill>
                <a:latin typeface="Codec Pro"/>
              </a:rPr>
              <a:t>}</a:t>
            </a:r>
          </a:p>
          <a:p>
            <a:pPr algn="just">
              <a:lnSpc>
                <a:spcPts val="1427"/>
              </a:lnSpc>
            </a:pPr>
            <a:r>
              <a:rPr lang="en-US" sz="1019">
                <a:solidFill>
                  <a:srgbClr val="000000"/>
                </a:solidFill>
                <a:latin typeface="Codec Pro"/>
              </a:rPr>
              <a:t>} while (choix_principale != 0)</a:t>
            </a:r>
          </a:p>
          <a:p>
            <a:pPr algn="just">
              <a:lnSpc>
                <a:spcPts val="1427"/>
              </a:lnSpc>
              <a:spcBef>
                <a:spcPct val="0"/>
              </a:spcBef>
            </a:pPr>
            <a:endParaRPr lang="en-US" sz="1019">
              <a:solidFill>
                <a:srgbClr val="000000"/>
              </a:solidFill>
              <a:latin typeface="Codec Pro"/>
            </a:endParaRPr>
          </a:p>
        </p:txBody>
      </p:sp>
      <p:grpSp>
        <p:nvGrpSpPr>
          <p:cNvPr id="19" name="Group 19"/>
          <p:cNvGrpSpPr/>
          <p:nvPr/>
        </p:nvGrpSpPr>
        <p:grpSpPr>
          <a:xfrm>
            <a:off x="787432" y="3006370"/>
            <a:ext cx="5096604" cy="1586318"/>
            <a:chOff x="0" y="0"/>
            <a:chExt cx="6795472" cy="2115091"/>
          </a:xfrm>
        </p:grpSpPr>
        <p:sp>
          <p:nvSpPr>
            <p:cNvPr id="20" name="Freeform 20"/>
            <p:cNvSpPr/>
            <p:nvPr/>
          </p:nvSpPr>
          <p:spPr>
            <a:xfrm>
              <a:off x="0" y="0"/>
              <a:ext cx="6795472" cy="2115091"/>
            </a:xfrm>
            <a:custGeom>
              <a:avLst/>
              <a:gdLst/>
              <a:ahLst/>
              <a:cxnLst/>
              <a:rect l="l" t="t" r="r" b="b"/>
              <a:pathLst>
                <a:path w="6795472" h="2115091">
                  <a:moveTo>
                    <a:pt x="0" y="0"/>
                  </a:moveTo>
                  <a:lnTo>
                    <a:pt x="6795472" y="0"/>
                  </a:lnTo>
                  <a:lnTo>
                    <a:pt x="6795472" y="2115091"/>
                  </a:lnTo>
                  <a:lnTo>
                    <a:pt x="0" y="21150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TextBox 21"/>
            <p:cNvSpPr txBox="1"/>
            <p:nvPr/>
          </p:nvSpPr>
          <p:spPr>
            <a:xfrm>
              <a:off x="455637" y="466563"/>
              <a:ext cx="1137727" cy="1029564"/>
            </a:xfrm>
            <a:prstGeom prst="rect">
              <a:avLst/>
            </a:prstGeom>
          </p:spPr>
          <p:txBody>
            <a:bodyPr lIns="0" tIns="0" rIns="0" bIns="0" rtlCol="0" anchor="t">
              <a:spAutoFit/>
            </a:bodyPr>
            <a:lstStyle/>
            <a:p>
              <a:pPr algn="ctr">
                <a:lnSpc>
                  <a:spcPts val="6070"/>
                </a:lnSpc>
                <a:spcBef>
                  <a:spcPct val="0"/>
                </a:spcBef>
              </a:pPr>
              <a:r>
                <a:rPr lang="en-US" sz="4336">
                  <a:solidFill>
                    <a:srgbClr val="000000"/>
                  </a:solidFill>
                  <a:latin typeface="Codec Pro Ultra-Bold"/>
                </a:rPr>
                <a:t>01</a:t>
              </a:r>
            </a:p>
          </p:txBody>
        </p:sp>
      </p:grpSp>
      <p:grpSp>
        <p:nvGrpSpPr>
          <p:cNvPr id="22" name="Group 22"/>
          <p:cNvGrpSpPr/>
          <p:nvPr/>
        </p:nvGrpSpPr>
        <p:grpSpPr>
          <a:xfrm>
            <a:off x="6393381" y="3006370"/>
            <a:ext cx="5096604" cy="1586318"/>
            <a:chOff x="0" y="0"/>
            <a:chExt cx="6795472" cy="2115091"/>
          </a:xfrm>
        </p:grpSpPr>
        <p:sp>
          <p:nvSpPr>
            <p:cNvPr id="23" name="Freeform 23"/>
            <p:cNvSpPr/>
            <p:nvPr/>
          </p:nvSpPr>
          <p:spPr>
            <a:xfrm>
              <a:off x="0" y="0"/>
              <a:ext cx="6795472" cy="2115091"/>
            </a:xfrm>
            <a:custGeom>
              <a:avLst/>
              <a:gdLst/>
              <a:ahLst/>
              <a:cxnLst/>
              <a:rect l="l" t="t" r="r" b="b"/>
              <a:pathLst>
                <a:path w="6795472" h="2115091">
                  <a:moveTo>
                    <a:pt x="0" y="0"/>
                  </a:moveTo>
                  <a:lnTo>
                    <a:pt x="6795472" y="0"/>
                  </a:lnTo>
                  <a:lnTo>
                    <a:pt x="6795472" y="2115091"/>
                  </a:lnTo>
                  <a:lnTo>
                    <a:pt x="0" y="21150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TextBox 24"/>
            <p:cNvSpPr txBox="1"/>
            <p:nvPr/>
          </p:nvSpPr>
          <p:spPr>
            <a:xfrm>
              <a:off x="503215" y="466563"/>
              <a:ext cx="1088723" cy="1029564"/>
            </a:xfrm>
            <a:prstGeom prst="rect">
              <a:avLst/>
            </a:prstGeom>
          </p:spPr>
          <p:txBody>
            <a:bodyPr lIns="0" tIns="0" rIns="0" bIns="0" rtlCol="0" anchor="t">
              <a:spAutoFit/>
            </a:bodyPr>
            <a:lstStyle/>
            <a:p>
              <a:pPr algn="ctr">
                <a:lnSpc>
                  <a:spcPts val="6070"/>
                </a:lnSpc>
                <a:spcBef>
                  <a:spcPct val="0"/>
                </a:spcBef>
              </a:pPr>
              <a:r>
                <a:rPr lang="en-US" sz="4336">
                  <a:solidFill>
                    <a:srgbClr val="000000"/>
                  </a:solidFill>
                  <a:latin typeface="Codec Pro Ultra-Bold"/>
                </a:rPr>
                <a:t>02</a:t>
              </a:r>
            </a:p>
          </p:txBody>
        </p:sp>
      </p:grpSp>
      <p:grpSp>
        <p:nvGrpSpPr>
          <p:cNvPr id="25" name="Group 25"/>
          <p:cNvGrpSpPr/>
          <p:nvPr/>
        </p:nvGrpSpPr>
        <p:grpSpPr>
          <a:xfrm>
            <a:off x="12162696" y="3006370"/>
            <a:ext cx="5096604" cy="1586318"/>
            <a:chOff x="0" y="0"/>
            <a:chExt cx="6795472" cy="2115091"/>
          </a:xfrm>
        </p:grpSpPr>
        <p:sp>
          <p:nvSpPr>
            <p:cNvPr id="26" name="Freeform 26"/>
            <p:cNvSpPr/>
            <p:nvPr/>
          </p:nvSpPr>
          <p:spPr>
            <a:xfrm>
              <a:off x="0" y="0"/>
              <a:ext cx="6795472" cy="2115091"/>
            </a:xfrm>
            <a:custGeom>
              <a:avLst/>
              <a:gdLst/>
              <a:ahLst/>
              <a:cxnLst/>
              <a:rect l="l" t="t" r="r" b="b"/>
              <a:pathLst>
                <a:path w="6795472" h="2115091">
                  <a:moveTo>
                    <a:pt x="0" y="0"/>
                  </a:moveTo>
                  <a:lnTo>
                    <a:pt x="6795472" y="0"/>
                  </a:lnTo>
                  <a:lnTo>
                    <a:pt x="6795472" y="2115091"/>
                  </a:lnTo>
                  <a:lnTo>
                    <a:pt x="0" y="21150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420087" y="466563"/>
              <a:ext cx="1261035" cy="1029564"/>
            </a:xfrm>
            <a:prstGeom prst="rect">
              <a:avLst/>
            </a:prstGeom>
          </p:spPr>
          <p:txBody>
            <a:bodyPr lIns="0" tIns="0" rIns="0" bIns="0" rtlCol="0" anchor="t">
              <a:spAutoFit/>
            </a:bodyPr>
            <a:lstStyle/>
            <a:p>
              <a:pPr algn="ctr">
                <a:lnSpc>
                  <a:spcPts val="6070"/>
                </a:lnSpc>
                <a:spcBef>
                  <a:spcPct val="0"/>
                </a:spcBef>
              </a:pPr>
              <a:r>
                <a:rPr lang="en-US" sz="4336" dirty="0">
                  <a:solidFill>
                    <a:srgbClr val="000000"/>
                  </a:solidFill>
                  <a:latin typeface="Codec Pro Ultra-Bold"/>
                </a:rPr>
                <a:t>03</a:t>
              </a:r>
            </a:p>
          </p:txBody>
        </p:sp>
      </p:grpSp>
      <p:sp>
        <p:nvSpPr>
          <p:cNvPr id="28" name="TextBox 28"/>
          <p:cNvSpPr txBox="1"/>
          <p:nvPr/>
        </p:nvSpPr>
        <p:spPr>
          <a:xfrm>
            <a:off x="3528785" y="1933755"/>
            <a:ext cx="11738478" cy="1136787"/>
          </a:xfrm>
          <a:prstGeom prst="rect">
            <a:avLst/>
          </a:prstGeom>
        </p:spPr>
        <p:txBody>
          <a:bodyPr lIns="0" tIns="0" rIns="0" bIns="0" rtlCol="0" anchor="t">
            <a:spAutoFit/>
          </a:bodyPr>
          <a:lstStyle/>
          <a:p>
            <a:pPr algn="just">
              <a:lnSpc>
                <a:spcPts val="2967"/>
              </a:lnSpc>
            </a:pPr>
            <a:r>
              <a:rPr lang="en-US" sz="2119">
                <a:solidFill>
                  <a:srgbClr val="000000"/>
                </a:solidFill>
                <a:latin typeface="Codec Pro"/>
              </a:rPr>
              <a:t>L'application inclut diverses fonctionnalités pour la gestion d'une agence immobilière :</a:t>
            </a:r>
          </a:p>
          <a:p>
            <a:pPr algn="just">
              <a:lnSpc>
                <a:spcPts val="2967"/>
              </a:lnSpc>
            </a:pPr>
            <a:r>
              <a:rPr lang="en-US" sz="2119">
                <a:solidFill>
                  <a:srgbClr val="000000"/>
                </a:solidFill>
                <a:latin typeface="Codec Pro"/>
              </a:rPr>
              <a:t>Déjà on résume la classe d’application « main » comme ceci :</a:t>
            </a:r>
          </a:p>
          <a:p>
            <a:pPr algn="just">
              <a:lnSpc>
                <a:spcPts val="2967"/>
              </a:lnSpc>
              <a:spcBef>
                <a:spcPct val="0"/>
              </a:spcBef>
            </a:pPr>
            <a:endParaRPr lang="en-US" sz="2119">
              <a:solidFill>
                <a:srgbClr val="000000"/>
              </a:solidFill>
              <a:latin typeface="Codec Pro"/>
            </a:endParaRPr>
          </a:p>
        </p:txBody>
      </p:sp>
      <p:sp>
        <p:nvSpPr>
          <p:cNvPr id="29" name="TextBox 29"/>
          <p:cNvSpPr txBox="1"/>
          <p:nvPr/>
        </p:nvSpPr>
        <p:spPr>
          <a:xfrm>
            <a:off x="4091465" y="4544373"/>
            <a:ext cx="1983208" cy="5925828"/>
          </a:xfrm>
          <a:prstGeom prst="rect">
            <a:avLst/>
          </a:prstGeom>
        </p:spPr>
        <p:txBody>
          <a:bodyPr lIns="0" tIns="0" rIns="0" bIns="0" rtlCol="0" anchor="t">
            <a:spAutoFit/>
          </a:bodyPr>
          <a:lstStyle/>
          <a:p>
            <a:pPr algn="just">
              <a:lnSpc>
                <a:spcPts val="1504"/>
              </a:lnSpc>
            </a:pPr>
            <a:r>
              <a:rPr lang="en-US" sz="1074">
                <a:solidFill>
                  <a:srgbClr val="000000"/>
                </a:solidFill>
                <a:latin typeface="Codec Pro"/>
              </a:rPr>
              <a:t>Main Loop:</a:t>
            </a:r>
          </a:p>
          <a:p>
            <a:pPr algn="just">
              <a:lnSpc>
                <a:spcPts val="1504"/>
              </a:lnSpc>
            </a:pPr>
            <a:r>
              <a:rPr lang="en-US" sz="1074">
                <a:solidFill>
                  <a:srgbClr val="000000"/>
                </a:solidFill>
                <a:latin typeface="Codec Pro"/>
              </a:rPr>
              <a:t>do {</a:t>
            </a:r>
          </a:p>
          <a:p>
            <a:pPr algn="just">
              <a:lnSpc>
                <a:spcPts val="1504"/>
              </a:lnSpc>
            </a:pPr>
            <a:r>
              <a:rPr lang="en-US" sz="1074">
                <a:solidFill>
                  <a:srgbClr val="000000"/>
                </a:solidFill>
                <a:latin typeface="Codec Pro"/>
              </a:rPr>
              <a:t>Afficher le menu principal</a:t>
            </a:r>
          </a:p>
          <a:p>
            <a:pPr algn="just">
              <a:lnSpc>
                <a:spcPts val="1504"/>
              </a:lnSpc>
            </a:pPr>
            <a:r>
              <a:rPr lang="en-US" sz="1074">
                <a:solidFill>
                  <a:srgbClr val="000000"/>
                </a:solidFill>
                <a:latin typeface="Codec Pro"/>
              </a:rPr>
              <a:t>Lire choix_principale</a:t>
            </a:r>
          </a:p>
          <a:p>
            <a:pPr algn="just">
              <a:lnSpc>
                <a:spcPts val="1504"/>
              </a:lnSpc>
            </a:pPr>
            <a:r>
              <a:rPr lang="en-US" sz="1074">
                <a:solidFill>
                  <a:srgbClr val="000000"/>
                </a:solidFill>
                <a:latin typeface="Codec Pro"/>
              </a:rPr>
              <a:t>switch (choix_principale) {</a:t>
            </a:r>
          </a:p>
          <a:p>
            <a:pPr algn="just">
              <a:lnSpc>
                <a:spcPts val="1504"/>
              </a:lnSpc>
            </a:pPr>
            <a:r>
              <a:rPr lang="en-US" sz="1074">
                <a:solidFill>
                  <a:srgbClr val="000000"/>
                </a:solidFill>
                <a:latin typeface="Codec Pro"/>
              </a:rPr>
              <a:t>case 1: // Gestion des biens immobiliers</a:t>
            </a:r>
          </a:p>
          <a:p>
            <a:pPr algn="just">
              <a:lnSpc>
                <a:spcPts val="1504"/>
              </a:lnSpc>
            </a:pPr>
            <a:r>
              <a:rPr lang="en-US" sz="1074">
                <a:solidFill>
                  <a:srgbClr val="000000"/>
                </a:solidFill>
                <a:latin typeface="Codec Pro"/>
              </a:rPr>
              <a:t> do {</a:t>
            </a:r>
          </a:p>
          <a:p>
            <a:pPr algn="just">
              <a:lnSpc>
                <a:spcPts val="1504"/>
              </a:lnSpc>
            </a:pPr>
            <a:r>
              <a:rPr lang="en-US" sz="1074">
                <a:solidFill>
                  <a:srgbClr val="000000"/>
                </a:solidFill>
                <a:latin typeface="Codec Pro"/>
              </a:rPr>
              <a:t> Afficher le menu des biens immobiliers</a:t>
            </a:r>
          </a:p>
          <a:p>
            <a:pPr algn="just">
              <a:lnSpc>
                <a:spcPts val="1504"/>
              </a:lnSpc>
            </a:pPr>
            <a:r>
              <a:rPr lang="en-US" sz="1074">
                <a:solidFill>
                  <a:srgbClr val="000000"/>
                </a:solidFill>
                <a:latin typeface="Codec Pro"/>
              </a:rPr>
              <a:t> Lire choix</a:t>
            </a:r>
          </a:p>
          <a:p>
            <a:pPr algn="just">
              <a:lnSpc>
                <a:spcPts val="1504"/>
              </a:lnSpc>
            </a:pPr>
            <a:r>
              <a:rPr lang="en-US" sz="1074">
                <a:solidFill>
                  <a:srgbClr val="000000"/>
                </a:solidFill>
                <a:latin typeface="Codec Pro"/>
              </a:rPr>
              <a:t> switch (choix) {</a:t>
            </a:r>
          </a:p>
          <a:p>
            <a:pPr algn="just">
              <a:lnSpc>
                <a:spcPts val="1504"/>
              </a:lnSpc>
            </a:pPr>
            <a:r>
              <a:rPr lang="en-US" sz="1074">
                <a:solidFill>
                  <a:srgbClr val="000000"/>
                </a:solidFill>
                <a:latin typeface="Codec Pro"/>
              </a:rPr>
              <a:t>Ici on trouvera differents cas pour traiter les biens</a:t>
            </a:r>
          </a:p>
          <a:p>
            <a:pPr algn="just">
              <a:lnSpc>
                <a:spcPts val="1504"/>
              </a:lnSpc>
            </a:pPr>
            <a:r>
              <a:rPr lang="en-US" sz="1074">
                <a:solidFill>
                  <a:srgbClr val="000000"/>
                </a:solidFill>
                <a:latin typeface="Codec Pro"/>
              </a:rPr>
              <a:t> default: Choix invalide</a:t>
            </a:r>
          </a:p>
          <a:p>
            <a:pPr algn="just">
              <a:lnSpc>
                <a:spcPts val="1504"/>
              </a:lnSpc>
            </a:pPr>
            <a:r>
              <a:rPr lang="en-US" sz="1074">
                <a:solidFill>
                  <a:srgbClr val="000000"/>
                </a:solidFill>
                <a:latin typeface="Codec Pro"/>
              </a:rPr>
              <a:t> }</a:t>
            </a:r>
          </a:p>
          <a:p>
            <a:pPr algn="just">
              <a:lnSpc>
                <a:spcPts val="1504"/>
              </a:lnSpc>
            </a:pPr>
            <a:r>
              <a:rPr lang="en-US" sz="1074">
                <a:solidFill>
                  <a:srgbClr val="000000"/>
                </a:solidFill>
                <a:latin typeface="Codec Pro"/>
              </a:rPr>
              <a:t> } while (choix != 0)</a:t>
            </a:r>
          </a:p>
          <a:p>
            <a:pPr algn="just">
              <a:lnSpc>
                <a:spcPts val="1504"/>
              </a:lnSpc>
            </a:pPr>
            <a:r>
              <a:rPr lang="en-US" sz="1074">
                <a:solidFill>
                  <a:srgbClr val="000000"/>
                </a:solidFill>
                <a:latin typeface="Codec Pro"/>
              </a:rPr>
              <a:t> break</a:t>
            </a:r>
          </a:p>
          <a:p>
            <a:pPr algn="just">
              <a:lnSpc>
                <a:spcPts val="1504"/>
              </a:lnSpc>
            </a:pPr>
            <a:r>
              <a:rPr lang="en-US" sz="1074">
                <a:solidFill>
                  <a:srgbClr val="000000"/>
                </a:solidFill>
                <a:latin typeface="Codec Pro"/>
              </a:rPr>
              <a:t>case 2: // Gestion des transactions</a:t>
            </a:r>
          </a:p>
          <a:p>
            <a:pPr algn="just">
              <a:lnSpc>
                <a:spcPts val="1504"/>
              </a:lnSpc>
            </a:pPr>
            <a:r>
              <a:rPr lang="en-US" sz="1074">
                <a:solidFill>
                  <a:srgbClr val="000000"/>
                </a:solidFill>
                <a:latin typeface="Codec Pro"/>
              </a:rPr>
              <a:t> do {</a:t>
            </a:r>
          </a:p>
          <a:p>
            <a:pPr algn="just">
              <a:lnSpc>
                <a:spcPts val="1504"/>
              </a:lnSpc>
            </a:pPr>
            <a:r>
              <a:rPr lang="en-US" sz="1074">
                <a:solidFill>
                  <a:srgbClr val="000000"/>
                </a:solidFill>
                <a:latin typeface="Codec Pro"/>
              </a:rPr>
              <a:t> Afficher le menu des transactions</a:t>
            </a:r>
          </a:p>
          <a:p>
            <a:pPr algn="just">
              <a:lnSpc>
                <a:spcPts val="1504"/>
              </a:lnSpc>
            </a:pPr>
            <a:r>
              <a:rPr lang="en-US" sz="1074">
                <a:solidFill>
                  <a:srgbClr val="000000"/>
                </a:solidFill>
                <a:latin typeface="Codec Pro"/>
              </a:rPr>
              <a:t> Lire choixTransaction</a:t>
            </a:r>
          </a:p>
          <a:p>
            <a:pPr algn="just">
              <a:lnSpc>
                <a:spcPts val="1504"/>
              </a:lnSpc>
            </a:pPr>
            <a:r>
              <a:rPr lang="en-US" sz="1074">
                <a:solidFill>
                  <a:srgbClr val="000000"/>
                </a:solidFill>
                <a:latin typeface="Codec Pro"/>
              </a:rPr>
              <a:t> switch (choixTransaction) {</a:t>
            </a:r>
          </a:p>
          <a:p>
            <a:pPr algn="just">
              <a:lnSpc>
                <a:spcPts val="1504"/>
              </a:lnSpc>
            </a:pPr>
            <a:r>
              <a:rPr lang="en-US" sz="1074">
                <a:solidFill>
                  <a:srgbClr val="000000"/>
                </a:solidFill>
                <a:latin typeface="Codec Pro"/>
              </a:rPr>
              <a:t>Idem pour les transactions</a:t>
            </a:r>
          </a:p>
          <a:p>
            <a:pPr algn="just">
              <a:lnSpc>
                <a:spcPts val="1504"/>
              </a:lnSpc>
            </a:pPr>
            <a:r>
              <a:rPr lang="en-US" sz="1074">
                <a:solidFill>
                  <a:srgbClr val="000000"/>
                </a:solidFill>
                <a:latin typeface="Codec Pro"/>
              </a:rPr>
              <a:t> default: Choix invalide</a:t>
            </a:r>
          </a:p>
          <a:p>
            <a:pPr algn="just">
              <a:lnSpc>
                <a:spcPts val="1504"/>
              </a:lnSpc>
            </a:pPr>
            <a:r>
              <a:rPr lang="en-US" sz="1074">
                <a:solidFill>
                  <a:srgbClr val="000000"/>
                </a:solidFill>
                <a:latin typeface="Codec Pro"/>
              </a:rPr>
              <a:t> }</a:t>
            </a:r>
          </a:p>
          <a:p>
            <a:pPr algn="just">
              <a:lnSpc>
                <a:spcPts val="1504"/>
              </a:lnSpc>
            </a:pPr>
            <a:r>
              <a:rPr lang="en-US" sz="1074">
                <a:solidFill>
                  <a:srgbClr val="000000"/>
                </a:solidFill>
                <a:latin typeface="Codec Pro"/>
              </a:rPr>
              <a:t> } while (choixTransaction != 0)</a:t>
            </a:r>
          </a:p>
          <a:p>
            <a:pPr algn="just">
              <a:lnSpc>
                <a:spcPts val="1504"/>
              </a:lnSpc>
            </a:pPr>
            <a:r>
              <a:rPr lang="en-US" sz="1074">
                <a:solidFill>
                  <a:srgbClr val="000000"/>
                </a:solidFill>
                <a:latin typeface="Codec Pro"/>
              </a:rPr>
              <a:t> Break</a:t>
            </a:r>
          </a:p>
          <a:p>
            <a:pPr algn="just">
              <a:lnSpc>
                <a:spcPts val="1504"/>
              </a:lnSpc>
              <a:spcBef>
                <a:spcPct val="0"/>
              </a:spcBef>
            </a:pPr>
            <a:endParaRPr lang="en-US" sz="1074">
              <a:solidFill>
                <a:srgbClr val="000000"/>
              </a:solidFill>
              <a:latin typeface="Codec Pr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9B9B9B">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6334679" y="9429393"/>
            <a:ext cx="924621" cy="127135"/>
          </a:xfrm>
          <a:custGeom>
            <a:avLst/>
            <a:gdLst/>
            <a:ahLst/>
            <a:cxnLst/>
            <a:rect l="l" t="t" r="r" b="b"/>
            <a:pathLst>
              <a:path w="924621" h="127135">
                <a:moveTo>
                  <a:pt x="0" y="0"/>
                </a:moveTo>
                <a:lnTo>
                  <a:pt x="924621" y="0"/>
                </a:lnTo>
                <a:lnTo>
                  <a:pt x="924621" y="127136"/>
                </a:lnTo>
                <a:lnTo>
                  <a:pt x="0" y="127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736392" y="1028700"/>
            <a:ext cx="1765905" cy="695325"/>
          </a:xfrm>
          <a:custGeom>
            <a:avLst/>
            <a:gdLst/>
            <a:ahLst/>
            <a:cxnLst/>
            <a:rect l="l" t="t" r="r" b="b"/>
            <a:pathLst>
              <a:path w="1765905" h="695325">
                <a:moveTo>
                  <a:pt x="0" y="0"/>
                </a:moveTo>
                <a:lnTo>
                  <a:pt x="1765905" y="0"/>
                </a:lnTo>
                <a:lnTo>
                  <a:pt x="1765905" y="695325"/>
                </a:lnTo>
                <a:lnTo>
                  <a:pt x="0" y="69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129010" y="3191339"/>
            <a:ext cx="8176852" cy="5404971"/>
          </a:xfrm>
          <a:custGeom>
            <a:avLst/>
            <a:gdLst/>
            <a:ahLst/>
            <a:cxnLst/>
            <a:rect l="l" t="t" r="r" b="b"/>
            <a:pathLst>
              <a:path w="8176852" h="5404971">
                <a:moveTo>
                  <a:pt x="0" y="0"/>
                </a:moveTo>
                <a:lnTo>
                  <a:pt x="8176852" y="0"/>
                </a:lnTo>
                <a:lnTo>
                  <a:pt x="8176852" y="5404971"/>
                </a:lnTo>
                <a:lnTo>
                  <a:pt x="0" y="5404971"/>
                </a:lnTo>
                <a:lnTo>
                  <a:pt x="0" y="0"/>
                </a:lnTo>
                <a:close/>
              </a:path>
            </a:pathLst>
          </a:custGeom>
          <a:blipFill>
            <a:blip r:embed="rId6"/>
            <a:stretch>
              <a:fillRect l="-1852" r="-1852"/>
            </a:stretch>
          </a:blipFill>
        </p:spPr>
      </p:sp>
      <p:sp>
        <p:nvSpPr>
          <p:cNvPr id="5" name="TextBox 5"/>
          <p:cNvSpPr txBox="1"/>
          <p:nvPr/>
        </p:nvSpPr>
        <p:spPr>
          <a:xfrm>
            <a:off x="1028700" y="1495425"/>
            <a:ext cx="9414615" cy="1199498"/>
          </a:xfrm>
          <a:prstGeom prst="rect">
            <a:avLst/>
          </a:prstGeom>
        </p:spPr>
        <p:txBody>
          <a:bodyPr lIns="0" tIns="0" rIns="0" bIns="0" rtlCol="0" anchor="t">
            <a:spAutoFit/>
          </a:bodyPr>
          <a:lstStyle/>
          <a:p>
            <a:pPr algn="l">
              <a:lnSpc>
                <a:spcPts val="8960"/>
              </a:lnSpc>
              <a:spcBef>
                <a:spcPct val="0"/>
              </a:spcBef>
            </a:pPr>
            <a:r>
              <a:rPr lang="en-US" sz="6400">
                <a:solidFill>
                  <a:srgbClr val="78BACE"/>
                </a:solidFill>
                <a:latin typeface="Codec Pro Ultra-Bold"/>
              </a:rPr>
              <a:t>sans interface </a:t>
            </a:r>
          </a:p>
        </p:txBody>
      </p:sp>
      <p:sp>
        <p:nvSpPr>
          <p:cNvPr id="6" name="TextBox 6"/>
          <p:cNvSpPr txBox="1"/>
          <p:nvPr/>
        </p:nvSpPr>
        <p:spPr>
          <a:xfrm>
            <a:off x="1028700" y="656498"/>
            <a:ext cx="8188736" cy="1199498"/>
          </a:xfrm>
          <a:prstGeom prst="rect">
            <a:avLst/>
          </a:prstGeom>
        </p:spPr>
        <p:txBody>
          <a:bodyPr lIns="0" tIns="0" rIns="0" bIns="0" rtlCol="0" anchor="t">
            <a:spAutoFit/>
          </a:bodyPr>
          <a:lstStyle/>
          <a:p>
            <a:pPr algn="l">
              <a:lnSpc>
                <a:spcPts val="8960"/>
              </a:lnSpc>
              <a:spcBef>
                <a:spcPct val="0"/>
              </a:spcBef>
            </a:pPr>
            <a:r>
              <a:rPr lang="en-US" sz="6400">
                <a:solidFill>
                  <a:srgbClr val="000000"/>
                </a:solidFill>
                <a:latin typeface="Codec Pro Ultra-Bold"/>
              </a:rPr>
              <a:t>Affichage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9B9B9B">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6334679" y="9429393"/>
            <a:ext cx="924621" cy="127135"/>
          </a:xfrm>
          <a:custGeom>
            <a:avLst/>
            <a:gdLst/>
            <a:ahLst/>
            <a:cxnLst/>
            <a:rect l="l" t="t" r="r" b="b"/>
            <a:pathLst>
              <a:path w="924621" h="127135">
                <a:moveTo>
                  <a:pt x="0" y="0"/>
                </a:moveTo>
                <a:lnTo>
                  <a:pt x="924621" y="0"/>
                </a:lnTo>
                <a:lnTo>
                  <a:pt x="924621" y="127136"/>
                </a:lnTo>
                <a:lnTo>
                  <a:pt x="0" y="127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736392" y="1028700"/>
            <a:ext cx="1765905" cy="695325"/>
          </a:xfrm>
          <a:custGeom>
            <a:avLst/>
            <a:gdLst/>
            <a:ahLst/>
            <a:cxnLst/>
            <a:rect l="l" t="t" r="r" b="b"/>
            <a:pathLst>
              <a:path w="1765905" h="695325">
                <a:moveTo>
                  <a:pt x="0" y="0"/>
                </a:moveTo>
                <a:lnTo>
                  <a:pt x="1765905" y="0"/>
                </a:lnTo>
                <a:lnTo>
                  <a:pt x="1765905" y="695325"/>
                </a:lnTo>
                <a:lnTo>
                  <a:pt x="0" y="69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751631" y="3344838"/>
            <a:ext cx="8784738" cy="5913462"/>
          </a:xfrm>
          <a:custGeom>
            <a:avLst/>
            <a:gdLst/>
            <a:ahLst/>
            <a:cxnLst/>
            <a:rect l="l" t="t" r="r" b="b"/>
            <a:pathLst>
              <a:path w="8784738" h="5913462">
                <a:moveTo>
                  <a:pt x="0" y="0"/>
                </a:moveTo>
                <a:lnTo>
                  <a:pt x="8784738" y="0"/>
                </a:lnTo>
                <a:lnTo>
                  <a:pt x="8784738" y="5913462"/>
                </a:lnTo>
                <a:lnTo>
                  <a:pt x="0" y="5913462"/>
                </a:lnTo>
                <a:lnTo>
                  <a:pt x="0" y="0"/>
                </a:lnTo>
                <a:close/>
              </a:path>
            </a:pathLst>
          </a:custGeom>
          <a:blipFill>
            <a:blip r:embed="rId6"/>
            <a:stretch>
              <a:fillRect/>
            </a:stretch>
          </a:blipFill>
        </p:spPr>
      </p:sp>
      <p:sp>
        <p:nvSpPr>
          <p:cNvPr id="5" name="TextBox 5"/>
          <p:cNvSpPr txBox="1"/>
          <p:nvPr/>
        </p:nvSpPr>
        <p:spPr>
          <a:xfrm>
            <a:off x="1028700" y="1495425"/>
            <a:ext cx="9414615" cy="1199498"/>
          </a:xfrm>
          <a:prstGeom prst="rect">
            <a:avLst/>
          </a:prstGeom>
        </p:spPr>
        <p:txBody>
          <a:bodyPr lIns="0" tIns="0" rIns="0" bIns="0" rtlCol="0" anchor="t">
            <a:spAutoFit/>
          </a:bodyPr>
          <a:lstStyle/>
          <a:p>
            <a:pPr algn="l">
              <a:lnSpc>
                <a:spcPts val="8960"/>
              </a:lnSpc>
              <a:spcBef>
                <a:spcPct val="0"/>
              </a:spcBef>
            </a:pPr>
            <a:r>
              <a:rPr lang="en-US" sz="6400">
                <a:solidFill>
                  <a:srgbClr val="78BACE"/>
                </a:solidFill>
                <a:latin typeface="Codec Pro Ultra-Bold"/>
              </a:rPr>
              <a:t>sans interface </a:t>
            </a:r>
          </a:p>
        </p:txBody>
      </p:sp>
      <p:sp>
        <p:nvSpPr>
          <p:cNvPr id="6" name="TextBox 6"/>
          <p:cNvSpPr txBox="1"/>
          <p:nvPr/>
        </p:nvSpPr>
        <p:spPr>
          <a:xfrm>
            <a:off x="1028700" y="656498"/>
            <a:ext cx="8188736" cy="1199498"/>
          </a:xfrm>
          <a:prstGeom prst="rect">
            <a:avLst/>
          </a:prstGeom>
        </p:spPr>
        <p:txBody>
          <a:bodyPr lIns="0" tIns="0" rIns="0" bIns="0" rtlCol="0" anchor="t">
            <a:spAutoFit/>
          </a:bodyPr>
          <a:lstStyle/>
          <a:p>
            <a:pPr algn="l">
              <a:lnSpc>
                <a:spcPts val="8960"/>
              </a:lnSpc>
              <a:spcBef>
                <a:spcPct val="0"/>
              </a:spcBef>
            </a:pPr>
            <a:r>
              <a:rPr lang="en-US" sz="6400">
                <a:solidFill>
                  <a:srgbClr val="000000"/>
                </a:solidFill>
                <a:latin typeface="Codec Pro Ultra-Bold"/>
              </a:rPr>
              <a:t>Affichage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9B9B9B">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6334679" y="9429393"/>
            <a:ext cx="924621" cy="127135"/>
          </a:xfrm>
          <a:custGeom>
            <a:avLst/>
            <a:gdLst/>
            <a:ahLst/>
            <a:cxnLst/>
            <a:rect l="l" t="t" r="r" b="b"/>
            <a:pathLst>
              <a:path w="924621" h="127135">
                <a:moveTo>
                  <a:pt x="0" y="0"/>
                </a:moveTo>
                <a:lnTo>
                  <a:pt x="924621" y="0"/>
                </a:lnTo>
                <a:lnTo>
                  <a:pt x="924621" y="127136"/>
                </a:lnTo>
                <a:lnTo>
                  <a:pt x="0" y="127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736392" y="1028700"/>
            <a:ext cx="1765905" cy="695325"/>
          </a:xfrm>
          <a:custGeom>
            <a:avLst/>
            <a:gdLst/>
            <a:ahLst/>
            <a:cxnLst/>
            <a:rect l="l" t="t" r="r" b="b"/>
            <a:pathLst>
              <a:path w="1765905" h="695325">
                <a:moveTo>
                  <a:pt x="0" y="0"/>
                </a:moveTo>
                <a:lnTo>
                  <a:pt x="1765905" y="0"/>
                </a:lnTo>
                <a:lnTo>
                  <a:pt x="1765905" y="695325"/>
                </a:lnTo>
                <a:lnTo>
                  <a:pt x="0" y="69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887388" y="3767679"/>
            <a:ext cx="12513223" cy="5490621"/>
          </a:xfrm>
          <a:custGeom>
            <a:avLst/>
            <a:gdLst/>
            <a:ahLst/>
            <a:cxnLst/>
            <a:rect l="l" t="t" r="r" b="b"/>
            <a:pathLst>
              <a:path w="12513223" h="5490621">
                <a:moveTo>
                  <a:pt x="0" y="0"/>
                </a:moveTo>
                <a:lnTo>
                  <a:pt x="12513224" y="0"/>
                </a:lnTo>
                <a:lnTo>
                  <a:pt x="12513224" y="5490621"/>
                </a:lnTo>
                <a:lnTo>
                  <a:pt x="0" y="5490621"/>
                </a:lnTo>
                <a:lnTo>
                  <a:pt x="0" y="0"/>
                </a:lnTo>
                <a:close/>
              </a:path>
            </a:pathLst>
          </a:custGeom>
          <a:blipFill>
            <a:blip r:embed="rId6"/>
            <a:stretch>
              <a:fillRect/>
            </a:stretch>
          </a:blipFill>
        </p:spPr>
      </p:sp>
      <p:sp>
        <p:nvSpPr>
          <p:cNvPr id="5" name="TextBox 5"/>
          <p:cNvSpPr txBox="1"/>
          <p:nvPr/>
        </p:nvSpPr>
        <p:spPr>
          <a:xfrm>
            <a:off x="1028700" y="1495425"/>
            <a:ext cx="9414615" cy="1199498"/>
          </a:xfrm>
          <a:prstGeom prst="rect">
            <a:avLst/>
          </a:prstGeom>
        </p:spPr>
        <p:txBody>
          <a:bodyPr lIns="0" tIns="0" rIns="0" bIns="0" rtlCol="0" anchor="t">
            <a:spAutoFit/>
          </a:bodyPr>
          <a:lstStyle/>
          <a:p>
            <a:pPr algn="l">
              <a:lnSpc>
                <a:spcPts val="8960"/>
              </a:lnSpc>
              <a:spcBef>
                <a:spcPct val="0"/>
              </a:spcBef>
            </a:pPr>
            <a:r>
              <a:rPr lang="en-US" sz="6400">
                <a:solidFill>
                  <a:srgbClr val="78BACE"/>
                </a:solidFill>
                <a:latin typeface="Codec Pro Ultra-Bold"/>
              </a:rPr>
              <a:t>sans interface </a:t>
            </a:r>
          </a:p>
        </p:txBody>
      </p:sp>
      <p:sp>
        <p:nvSpPr>
          <p:cNvPr id="6" name="TextBox 6"/>
          <p:cNvSpPr txBox="1"/>
          <p:nvPr/>
        </p:nvSpPr>
        <p:spPr>
          <a:xfrm>
            <a:off x="1028700" y="656498"/>
            <a:ext cx="8188736" cy="1199498"/>
          </a:xfrm>
          <a:prstGeom prst="rect">
            <a:avLst/>
          </a:prstGeom>
        </p:spPr>
        <p:txBody>
          <a:bodyPr lIns="0" tIns="0" rIns="0" bIns="0" rtlCol="0" anchor="t">
            <a:spAutoFit/>
          </a:bodyPr>
          <a:lstStyle/>
          <a:p>
            <a:pPr algn="l">
              <a:lnSpc>
                <a:spcPts val="8960"/>
              </a:lnSpc>
              <a:spcBef>
                <a:spcPct val="0"/>
              </a:spcBef>
            </a:pPr>
            <a:r>
              <a:rPr lang="en-US" sz="6400">
                <a:solidFill>
                  <a:srgbClr val="000000"/>
                </a:solidFill>
                <a:latin typeface="Codec Pro Ultra-Bold"/>
              </a:rPr>
              <a:t>Affichage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9B9B9B">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6334679" y="9429393"/>
            <a:ext cx="924621" cy="127135"/>
          </a:xfrm>
          <a:custGeom>
            <a:avLst/>
            <a:gdLst/>
            <a:ahLst/>
            <a:cxnLst/>
            <a:rect l="l" t="t" r="r" b="b"/>
            <a:pathLst>
              <a:path w="924621" h="127135">
                <a:moveTo>
                  <a:pt x="0" y="0"/>
                </a:moveTo>
                <a:lnTo>
                  <a:pt x="924621" y="0"/>
                </a:lnTo>
                <a:lnTo>
                  <a:pt x="924621" y="127136"/>
                </a:lnTo>
                <a:lnTo>
                  <a:pt x="0" y="127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736392" y="1028700"/>
            <a:ext cx="1765905" cy="695325"/>
          </a:xfrm>
          <a:custGeom>
            <a:avLst/>
            <a:gdLst/>
            <a:ahLst/>
            <a:cxnLst/>
            <a:rect l="l" t="t" r="r" b="b"/>
            <a:pathLst>
              <a:path w="1765905" h="695325">
                <a:moveTo>
                  <a:pt x="0" y="0"/>
                </a:moveTo>
                <a:lnTo>
                  <a:pt x="1765905" y="0"/>
                </a:lnTo>
                <a:lnTo>
                  <a:pt x="1765905" y="695325"/>
                </a:lnTo>
                <a:lnTo>
                  <a:pt x="0" y="69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461777" y="3116141"/>
            <a:ext cx="5511319" cy="5542214"/>
          </a:xfrm>
          <a:custGeom>
            <a:avLst/>
            <a:gdLst/>
            <a:ahLst/>
            <a:cxnLst/>
            <a:rect l="l" t="t" r="r" b="b"/>
            <a:pathLst>
              <a:path w="5511319" h="5542214">
                <a:moveTo>
                  <a:pt x="0" y="0"/>
                </a:moveTo>
                <a:lnTo>
                  <a:pt x="5511319" y="0"/>
                </a:lnTo>
                <a:lnTo>
                  <a:pt x="5511319" y="5542214"/>
                </a:lnTo>
                <a:lnTo>
                  <a:pt x="0" y="5542214"/>
                </a:lnTo>
                <a:lnTo>
                  <a:pt x="0" y="0"/>
                </a:lnTo>
                <a:close/>
              </a:path>
            </a:pathLst>
          </a:custGeom>
          <a:blipFill>
            <a:blip r:embed="rId6"/>
            <a:stretch>
              <a:fillRect r="-4229"/>
            </a:stretch>
          </a:blipFill>
        </p:spPr>
      </p:sp>
      <p:sp>
        <p:nvSpPr>
          <p:cNvPr id="5" name="TextBox 5"/>
          <p:cNvSpPr txBox="1"/>
          <p:nvPr/>
        </p:nvSpPr>
        <p:spPr>
          <a:xfrm>
            <a:off x="1028700" y="1495425"/>
            <a:ext cx="9414615" cy="1199498"/>
          </a:xfrm>
          <a:prstGeom prst="rect">
            <a:avLst/>
          </a:prstGeom>
        </p:spPr>
        <p:txBody>
          <a:bodyPr lIns="0" tIns="0" rIns="0" bIns="0" rtlCol="0" anchor="t">
            <a:spAutoFit/>
          </a:bodyPr>
          <a:lstStyle/>
          <a:p>
            <a:pPr algn="l">
              <a:lnSpc>
                <a:spcPts val="8960"/>
              </a:lnSpc>
              <a:spcBef>
                <a:spcPct val="0"/>
              </a:spcBef>
            </a:pPr>
            <a:r>
              <a:rPr lang="en-US" sz="6400">
                <a:solidFill>
                  <a:srgbClr val="78BACE"/>
                </a:solidFill>
                <a:latin typeface="Codec Pro Ultra-Bold"/>
              </a:rPr>
              <a:t>Avec interface </a:t>
            </a:r>
          </a:p>
        </p:txBody>
      </p:sp>
      <p:sp>
        <p:nvSpPr>
          <p:cNvPr id="6" name="TextBox 6"/>
          <p:cNvSpPr txBox="1"/>
          <p:nvPr/>
        </p:nvSpPr>
        <p:spPr>
          <a:xfrm>
            <a:off x="1028700" y="656498"/>
            <a:ext cx="8188736" cy="1199498"/>
          </a:xfrm>
          <a:prstGeom prst="rect">
            <a:avLst/>
          </a:prstGeom>
        </p:spPr>
        <p:txBody>
          <a:bodyPr lIns="0" tIns="0" rIns="0" bIns="0" rtlCol="0" anchor="t">
            <a:spAutoFit/>
          </a:bodyPr>
          <a:lstStyle/>
          <a:p>
            <a:pPr algn="l">
              <a:lnSpc>
                <a:spcPts val="8960"/>
              </a:lnSpc>
              <a:spcBef>
                <a:spcPct val="0"/>
              </a:spcBef>
            </a:pPr>
            <a:r>
              <a:rPr lang="en-US" sz="6400">
                <a:solidFill>
                  <a:srgbClr val="000000"/>
                </a:solidFill>
                <a:latin typeface="Codec Pro Ultra-Bold"/>
              </a:rPr>
              <a:t>Affichage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9B9B9B">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6334679" y="9429393"/>
            <a:ext cx="924621" cy="127135"/>
          </a:xfrm>
          <a:custGeom>
            <a:avLst/>
            <a:gdLst/>
            <a:ahLst/>
            <a:cxnLst/>
            <a:rect l="l" t="t" r="r" b="b"/>
            <a:pathLst>
              <a:path w="924621" h="127135">
                <a:moveTo>
                  <a:pt x="0" y="0"/>
                </a:moveTo>
                <a:lnTo>
                  <a:pt x="924621" y="0"/>
                </a:lnTo>
                <a:lnTo>
                  <a:pt x="924621" y="127136"/>
                </a:lnTo>
                <a:lnTo>
                  <a:pt x="0" y="127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736392" y="1028700"/>
            <a:ext cx="1765905" cy="695325"/>
          </a:xfrm>
          <a:custGeom>
            <a:avLst/>
            <a:gdLst/>
            <a:ahLst/>
            <a:cxnLst/>
            <a:rect l="l" t="t" r="r" b="b"/>
            <a:pathLst>
              <a:path w="1765905" h="695325">
                <a:moveTo>
                  <a:pt x="0" y="0"/>
                </a:moveTo>
                <a:lnTo>
                  <a:pt x="1765905" y="0"/>
                </a:lnTo>
                <a:lnTo>
                  <a:pt x="1765905" y="695325"/>
                </a:lnTo>
                <a:lnTo>
                  <a:pt x="0" y="69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736007" y="2468375"/>
            <a:ext cx="7302389" cy="7474210"/>
          </a:xfrm>
          <a:custGeom>
            <a:avLst/>
            <a:gdLst/>
            <a:ahLst/>
            <a:cxnLst/>
            <a:rect l="l" t="t" r="r" b="b"/>
            <a:pathLst>
              <a:path w="7302389" h="7474210">
                <a:moveTo>
                  <a:pt x="0" y="0"/>
                </a:moveTo>
                <a:lnTo>
                  <a:pt x="7302390" y="0"/>
                </a:lnTo>
                <a:lnTo>
                  <a:pt x="7302390" y="7474210"/>
                </a:lnTo>
                <a:lnTo>
                  <a:pt x="0" y="7474210"/>
                </a:lnTo>
                <a:lnTo>
                  <a:pt x="0" y="0"/>
                </a:lnTo>
                <a:close/>
              </a:path>
            </a:pathLst>
          </a:custGeom>
          <a:blipFill>
            <a:blip r:embed="rId6"/>
            <a:stretch>
              <a:fillRect/>
            </a:stretch>
          </a:blipFill>
        </p:spPr>
      </p:sp>
      <p:sp>
        <p:nvSpPr>
          <p:cNvPr id="5" name="TextBox 5"/>
          <p:cNvSpPr txBox="1"/>
          <p:nvPr/>
        </p:nvSpPr>
        <p:spPr>
          <a:xfrm>
            <a:off x="1028700" y="1495425"/>
            <a:ext cx="9414615" cy="1199498"/>
          </a:xfrm>
          <a:prstGeom prst="rect">
            <a:avLst/>
          </a:prstGeom>
        </p:spPr>
        <p:txBody>
          <a:bodyPr lIns="0" tIns="0" rIns="0" bIns="0" rtlCol="0" anchor="t">
            <a:spAutoFit/>
          </a:bodyPr>
          <a:lstStyle/>
          <a:p>
            <a:pPr algn="l">
              <a:lnSpc>
                <a:spcPts val="8960"/>
              </a:lnSpc>
              <a:spcBef>
                <a:spcPct val="0"/>
              </a:spcBef>
            </a:pPr>
            <a:r>
              <a:rPr lang="en-US" sz="6400">
                <a:solidFill>
                  <a:srgbClr val="78BACE"/>
                </a:solidFill>
                <a:latin typeface="Codec Pro Ultra-Bold"/>
              </a:rPr>
              <a:t>Avec interface </a:t>
            </a:r>
          </a:p>
        </p:txBody>
      </p:sp>
      <p:sp>
        <p:nvSpPr>
          <p:cNvPr id="6" name="TextBox 6"/>
          <p:cNvSpPr txBox="1"/>
          <p:nvPr/>
        </p:nvSpPr>
        <p:spPr>
          <a:xfrm>
            <a:off x="1028700" y="656498"/>
            <a:ext cx="8188736" cy="1199498"/>
          </a:xfrm>
          <a:prstGeom prst="rect">
            <a:avLst/>
          </a:prstGeom>
        </p:spPr>
        <p:txBody>
          <a:bodyPr lIns="0" tIns="0" rIns="0" bIns="0" rtlCol="0" anchor="t">
            <a:spAutoFit/>
          </a:bodyPr>
          <a:lstStyle/>
          <a:p>
            <a:pPr algn="l">
              <a:lnSpc>
                <a:spcPts val="8960"/>
              </a:lnSpc>
              <a:spcBef>
                <a:spcPct val="0"/>
              </a:spcBef>
            </a:pPr>
            <a:r>
              <a:rPr lang="en-US" sz="6400">
                <a:solidFill>
                  <a:srgbClr val="000000"/>
                </a:solidFill>
                <a:latin typeface="Codec Pro Ultra-Bold"/>
              </a:rPr>
              <a:t>Affichage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9B9B9B">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6334679" y="9429393"/>
            <a:ext cx="924621" cy="127135"/>
          </a:xfrm>
          <a:custGeom>
            <a:avLst/>
            <a:gdLst/>
            <a:ahLst/>
            <a:cxnLst/>
            <a:rect l="l" t="t" r="r" b="b"/>
            <a:pathLst>
              <a:path w="924621" h="127135">
                <a:moveTo>
                  <a:pt x="0" y="0"/>
                </a:moveTo>
                <a:lnTo>
                  <a:pt x="924621" y="0"/>
                </a:lnTo>
                <a:lnTo>
                  <a:pt x="924621" y="127136"/>
                </a:lnTo>
                <a:lnTo>
                  <a:pt x="0" y="1271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736392" y="1028700"/>
            <a:ext cx="1765905" cy="695325"/>
          </a:xfrm>
          <a:custGeom>
            <a:avLst/>
            <a:gdLst/>
            <a:ahLst/>
            <a:cxnLst/>
            <a:rect l="l" t="t" r="r" b="b"/>
            <a:pathLst>
              <a:path w="1765905" h="695325">
                <a:moveTo>
                  <a:pt x="0" y="0"/>
                </a:moveTo>
                <a:lnTo>
                  <a:pt x="1765905" y="0"/>
                </a:lnTo>
                <a:lnTo>
                  <a:pt x="1765905" y="695325"/>
                </a:lnTo>
                <a:lnTo>
                  <a:pt x="0" y="69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913483" y="2209474"/>
            <a:ext cx="6420460" cy="7592077"/>
          </a:xfrm>
          <a:custGeom>
            <a:avLst/>
            <a:gdLst/>
            <a:ahLst/>
            <a:cxnLst/>
            <a:rect l="l" t="t" r="r" b="b"/>
            <a:pathLst>
              <a:path w="6420460" h="7592077">
                <a:moveTo>
                  <a:pt x="0" y="0"/>
                </a:moveTo>
                <a:lnTo>
                  <a:pt x="6420460" y="0"/>
                </a:lnTo>
                <a:lnTo>
                  <a:pt x="6420460" y="7592077"/>
                </a:lnTo>
                <a:lnTo>
                  <a:pt x="0" y="7592077"/>
                </a:lnTo>
                <a:lnTo>
                  <a:pt x="0" y="0"/>
                </a:lnTo>
                <a:close/>
              </a:path>
            </a:pathLst>
          </a:custGeom>
          <a:blipFill>
            <a:blip r:embed="rId6"/>
            <a:stretch>
              <a:fillRect/>
            </a:stretch>
          </a:blipFill>
        </p:spPr>
      </p:sp>
      <p:sp>
        <p:nvSpPr>
          <p:cNvPr id="5" name="TextBox 5"/>
          <p:cNvSpPr txBox="1"/>
          <p:nvPr/>
        </p:nvSpPr>
        <p:spPr>
          <a:xfrm>
            <a:off x="1028700" y="1495425"/>
            <a:ext cx="9414615" cy="1199498"/>
          </a:xfrm>
          <a:prstGeom prst="rect">
            <a:avLst/>
          </a:prstGeom>
        </p:spPr>
        <p:txBody>
          <a:bodyPr lIns="0" tIns="0" rIns="0" bIns="0" rtlCol="0" anchor="t">
            <a:spAutoFit/>
          </a:bodyPr>
          <a:lstStyle/>
          <a:p>
            <a:pPr algn="l">
              <a:lnSpc>
                <a:spcPts val="8960"/>
              </a:lnSpc>
              <a:spcBef>
                <a:spcPct val="0"/>
              </a:spcBef>
            </a:pPr>
            <a:r>
              <a:rPr lang="en-US" sz="6400">
                <a:solidFill>
                  <a:srgbClr val="78BACE"/>
                </a:solidFill>
                <a:latin typeface="Codec Pro Ultra-Bold"/>
              </a:rPr>
              <a:t>Avec interface </a:t>
            </a:r>
          </a:p>
        </p:txBody>
      </p:sp>
      <p:sp>
        <p:nvSpPr>
          <p:cNvPr id="6" name="TextBox 6"/>
          <p:cNvSpPr txBox="1"/>
          <p:nvPr/>
        </p:nvSpPr>
        <p:spPr>
          <a:xfrm>
            <a:off x="1028700" y="656498"/>
            <a:ext cx="8188736" cy="1199498"/>
          </a:xfrm>
          <a:prstGeom prst="rect">
            <a:avLst/>
          </a:prstGeom>
        </p:spPr>
        <p:txBody>
          <a:bodyPr lIns="0" tIns="0" rIns="0" bIns="0" rtlCol="0" anchor="t">
            <a:spAutoFit/>
          </a:bodyPr>
          <a:lstStyle/>
          <a:p>
            <a:pPr algn="l">
              <a:lnSpc>
                <a:spcPts val="8960"/>
              </a:lnSpc>
              <a:spcBef>
                <a:spcPct val="0"/>
              </a:spcBef>
            </a:pPr>
            <a:r>
              <a:rPr lang="en-US" sz="6400">
                <a:solidFill>
                  <a:srgbClr val="000000"/>
                </a:solidFill>
                <a:latin typeface="Codec Pro Ultra-Bold"/>
              </a:rPr>
              <a:t>Affichage </a:t>
            </a:r>
          </a:p>
        </p:txBody>
      </p:sp>
      <p:grpSp>
        <p:nvGrpSpPr>
          <p:cNvPr id="7" name="Group 3">
            <a:extLst>
              <a:ext uri="{FF2B5EF4-FFF2-40B4-BE49-F238E27FC236}">
                <a16:creationId xmlns:a16="http://schemas.microsoft.com/office/drawing/2014/main" id="{003E4A04-D90B-1A5A-0780-7B8683C94539}"/>
              </a:ext>
            </a:extLst>
          </p:cNvPr>
          <p:cNvGrpSpPr/>
          <p:nvPr/>
        </p:nvGrpSpPr>
        <p:grpSpPr>
          <a:xfrm>
            <a:off x="16949389" y="-6448609"/>
            <a:ext cx="19086045" cy="9822729"/>
            <a:chOff x="0" y="0"/>
            <a:chExt cx="25448060" cy="13096972"/>
          </a:xfrm>
        </p:grpSpPr>
        <p:grpSp>
          <p:nvGrpSpPr>
            <p:cNvPr id="8" name="Group 4">
              <a:extLst>
                <a:ext uri="{FF2B5EF4-FFF2-40B4-BE49-F238E27FC236}">
                  <a16:creationId xmlns:a16="http://schemas.microsoft.com/office/drawing/2014/main" id="{77B17600-5757-DFBB-FA67-F5AF47BB7CB4}"/>
                </a:ext>
              </a:extLst>
            </p:cNvPr>
            <p:cNvGrpSpPr>
              <a:grpSpLocks noChangeAspect="1"/>
            </p:cNvGrpSpPr>
            <p:nvPr/>
          </p:nvGrpSpPr>
          <p:grpSpPr>
            <a:xfrm>
              <a:off x="0" y="193193"/>
              <a:ext cx="25448060" cy="12903779"/>
              <a:chOff x="0" y="0"/>
              <a:chExt cx="11387671" cy="5774271"/>
            </a:xfrm>
          </p:grpSpPr>
          <p:sp>
            <p:nvSpPr>
              <p:cNvPr id="11" name="Freeform 5">
                <a:extLst>
                  <a:ext uri="{FF2B5EF4-FFF2-40B4-BE49-F238E27FC236}">
                    <a16:creationId xmlns:a16="http://schemas.microsoft.com/office/drawing/2014/main" id="{2E9A4CDD-E34D-011A-4A81-44591C7B4661}"/>
                  </a:ext>
                </a:extLst>
              </p:cNvPr>
              <p:cNvSpPr/>
              <p:nvPr/>
            </p:nvSpPr>
            <p:spPr>
              <a:xfrm>
                <a:off x="0" y="0"/>
                <a:ext cx="11387709" cy="5774309"/>
              </a:xfrm>
              <a:custGeom>
                <a:avLst/>
                <a:gdLst/>
                <a:ahLst/>
                <a:cxnLst/>
                <a:rect l="l" t="t" r="r" b="b"/>
                <a:pathLst>
                  <a:path w="11387709" h="5774309">
                    <a:moveTo>
                      <a:pt x="0" y="0"/>
                    </a:moveTo>
                    <a:lnTo>
                      <a:pt x="0" y="1794891"/>
                    </a:lnTo>
                    <a:lnTo>
                      <a:pt x="2302891" y="5774309"/>
                    </a:lnTo>
                    <a:lnTo>
                      <a:pt x="9118600" y="5774309"/>
                    </a:lnTo>
                    <a:lnTo>
                      <a:pt x="11387709" y="1794891"/>
                    </a:lnTo>
                    <a:lnTo>
                      <a:pt x="11387709" y="0"/>
                    </a:lnTo>
                    <a:close/>
                  </a:path>
                </a:pathLst>
              </a:custGeom>
              <a:gradFill rotWithShape="1">
                <a:gsLst>
                  <a:gs pos="0">
                    <a:srgbClr val="78BACE">
                      <a:alpha val="100000"/>
                    </a:srgbClr>
                  </a:gs>
                  <a:gs pos="100000">
                    <a:srgbClr val="38567B">
                      <a:alpha val="100000"/>
                    </a:srgbClr>
                  </a:gs>
                </a:gsLst>
                <a:lin ang="0"/>
              </a:gradFill>
              <a:ln w="12700">
                <a:solidFill>
                  <a:srgbClr val="000000"/>
                </a:solidFill>
              </a:ln>
            </p:spPr>
            <p:txBody>
              <a:bodyPr/>
              <a:lstStyle/>
              <a:p>
                <a:endParaRPr lang="fr-FR" dirty="0"/>
              </a:p>
            </p:txBody>
          </p:sp>
        </p:grpSp>
        <p:grpSp>
          <p:nvGrpSpPr>
            <p:cNvPr id="9" name="Group 6">
              <a:extLst>
                <a:ext uri="{FF2B5EF4-FFF2-40B4-BE49-F238E27FC236}">
                  <a16:creationId xmlns:a16="http://schemas.microsoft.com/office/drawing/2014/main" id="{7D8083E1-A8F3-255F-F601-163F63F53AD6}"/>
                </a:ext>
              </a:extLst>
            </p:cNvPr>
            <p:cNvGrpSpPr>
              <a:grpSpLocks noChangeAspect="1"/>
            </p:cNvGrpSpPr>
            <p:nvPr/>
          </p:nvGrpSpPr>
          <p:grpSpPr>
            <a:xfrm>
              <a:off x="652699" y="0"/>
              <a:ext cx="24365939" cy="12355075"/>
              <a:chOff x="0" y="0"/>
              <a:chExt cx="11387671" cy="5774271"/>
            </a:xfrm>
          </p:grpSpPr>
          <p:sp>
            <p:nvSpPr>
              <p:cNvPr id="10" name="Freeform 7">
                <a:extLst>
                  <a:ext uri="{FF2B5EF4-FFF2-40B4-BE49-F238E27FC236}">
                    <a16:creationId xmlns:a16="http://schemas.microsoft.com/office/drawing/2014/main" id="{15FB2FE2-FC9C-F7A0-D19E-C0A656BA6767}"/>
                  </a:ext>
                </a:extLst>
              </p:cNvPr>
              <p:cNvSpPr/>
              <p:nvPr/>
            </p:nvSpPr>
            <p:spPr>
              <a:xfrm>
                <a:off x="0" y="0"/>
                <a:ext cx="11387709" cy="5774309"/>
              </a:xfrm>
              <a:custGeom>
                <a:avLst/>
                <a:gdLst/>
                <a:ahLst/>
                <a:cxnLst/>
                <a:rect l="l" t="t" r="r" b="b"/>
                <a:pathLst>
                  <a:path w="11387709" h="5774309">
                    <a:moveTo>
                      <a:pt x="0" y="0"/>
                    </a:moveTo>
                    <a:lnTo>
                      <a:pt x="0" y="1794891"/>
                    </a:lnTo>
                    <a:lnTo>
                      <a:pt x="2302891" y="5774309"/>
                    </a:lnTo>
                    <a:lnTo>
                      <a:pt x="9118600" y="5774309"/>
                    </a:lnTo>
                    <a:lnTo>
                      <a:pt x="11387709" y="1794891"/>
                    </a:lnTo>
                    <a:lnTo>
                      <a:pt x="11387709" y="0"/>
                    </a:lnTo>
                    <a:close/>
                  </a:path>
                </a:pathLst>
              </a:custGeom>
              <a:blipFill>
                <a:blip r:embed="rId7"/>
                <a:stretch>
                  <a:fillRect b="-31393"/>
                </a:stretch>
              </a:blipFill>
            </p:spPr>
          </p:sp>
        </p:grpSp>
      </p:grpSp>
      <p:grpSp>
        <p:nvGrpSpPr>
          <p:cNvPr id="12" name="Group 8">
            <a:extLst>
              <a:ext uri="{FF2B5EF4-FFF2-40B4-BE49-F238E27FC236}">
                <a16:creationId xmlns:a16="http://schemas.microsoft.com/office/drawing/2014/main" id="{FF71877E-98FD-0F16-5891-72A38AB42B80}"/>
              </a:ext>
            </a:extLst>
          </p:cNvPr>
          <p:cNvGrpSpPr/>
          <p:nvPr/>
        </p:nvGrpSpPr>
        <p:grpSpPr>
          <a:xfrm>
            <a:off x="-11225896" y="3374184"/>
            <a:ext cx="9515602" cy="6334809"/>
            <a:chOff x="0" y="0"/>
            <a:chExt cx="2506167" cy="1668427"/>
          </a:xfrm>
        </p:grpSpPr>
        <p:sp>
          <p:nvSpPr>
            <p:cNvPr id="13" name="Freeform 9">
              <a:extLst>
                <a:ext uri="{FF2B5EF4-FFF2-40B4-BE49-F238E27FC236}">
                  <a16:creationId xmlns:a16="http://schemas.microsoft.com/office/drawing/2014/main" id="{84A36808-90AA-8232-F5C7-3A9FFE6023CB}"/>
                </a:ext>
              </a:extLst>
            </p:cNvPr>
            <p:cNvSpPr/>
            <p:nvPr/>
          </p:nvSpPr>
          <p:spPr>
            <a:xfrm>
              <a:off x="0" y="0"/>
              <a:ext cx="2506167" cy="1668427"/>
            </a:xfrm>
            <a:custGeom>
              <a:avLst/>
              <a:gdLst/>
              <a:ahLst/>
              <a:cxnLst/>
              <a:rect l="l" t="t" r="r" b="b"/>
              <a:pathLst>
                <a:path w="2506167" h="1668427">
                  <a:moveTo>
                    <a:pt x="21154" y="0"/>
                  </a:moveTo>
                  <a:lnTo>
                    <a:pt x="2485013" y="0"/>
                  </a:lnTo>
                  <a:cubicBezTo>
                    <a:pt x="2490623" y="0"/>
                    <a:pt x="2496004" y="2229"/>
                    <a:pt x="2499971" y="6196"/>
                  </a:cubicBezTo>
                  <a:cubicBezTo>
                    <a:pt x="2503938" y="10163"/>
                    <a:pt x="2506167" y="15543"/>
                    <a:pt x="2506167" y="21154"/>
                  </a:cubicBezTo>
                  <a:lnTo>
                    <a:pt x="2506167" y="1647273"/>
                  </a:lnTo>
                  <a:cubicBezTo>
                    <a:pt x="2506167" y="1658956"/>
                    <a:pt x="2496696" y="1668427"/>
                    <a:pt x="2485013" y="1668427"/>
                  </a:cubicBezTo>
                  <a:lnTo>
                    <a:pt x="21154" y="1668427"/>
                  </a:lnTo>
                  <a:cubicBezTo>
                    <a:pt x="9471" y="1668427"/>
                    <a:pt x="0" y="1658956"/>
                    <a:pt x="0" y="1647273"/>
                  </a:cubicBezTo>
                  <a:lnTo>
                    <a:pt x="0" y="21154"/>
                  </a:lnTo>
                  <a:cubicBezTo>
                    <a:pt x="0" y="9471"/>
                    <a:pt x="9471" y="0"/>
                    <a:pt x="21154" y="0"/>
                  </a:cubicBezTo>
                  <a:close/>
                </a:path>
              </a:pathLst>
            </a:custGeom>
            <a:solidFill>
              <a:srgbClr val="78BACE"/>
            </a:solidFill>
          </p:spPr>
        </p:sp>
        <p:sp>
          <p:nvSpPr>
            <p:cNvPr id="14" name="TextBox 10">
              <a:extLst>
                <a:ext uri="{FF2B5EF4-FFF2-40B4-BE49-F238E27FC236}">
                  <a16:creationId xmlns:a16="http://schemas.microsoft.com/office/drawing/2014/main" id="{BCE22B63-362D-EBA1-11DE-60E213EEB1C2}"/>
                </a:ext>
              </a:extLst>
            </p:cNvPr>
            <p:cNvSpPr txBox="1"/>
            <p:nvPr/>
          </p:nvSpPr>
          <p:spPr>
            <a:xfrm>
              <a:off x="0" y="-38100"/>
              <a:ext cx="2506167" cy="1706527"/>
            </a:xfrm>
            <a:prstGeom prst="rect">
              <a:avLst/>
            </a:prstGeom>
          </p:spPr>
          <p:txBody>
            <a:bodyPr lIns="50800" tIns="50800" rIns="50800" bIns="50800" rtlCol="0" anchor="ctr"/>
            <a:lstStyle/>
            <a:p>
              <a:pPr algn="ctr">
                <a:lnSpc>
                  <a:spcPts val="2659"/>
                </a:lnSpc>
              </a:pPr>
              <a:endParaRPr/>
            </a:p>
          </p:txBody>
        </p:sp>
      </p:grpSp>
      <p:sp>
        <p:nvSpPr>
          <p:cNvPr id="15" name="AutoShape 13">
            <a:extLst>
              <a:ext uri="{FF2B5EF4-FFF2-40B4-BE49-F238E27FC236}">
                <a16:creationId xmlns:a16="http://schemas.microsoft.com/office/drawing/2014/main" id="{BD493606-808A-0325-2E65-C271D186F516}"/>
              </a:ext>
            </a:extLst>
          </p:cNvPr>
          <p:cNvSpPr/>
          <p:nvPr/>
        </p:nvSpPr>
        <p:spPr>
          <a:xfrm flipH="1">
            <a:off x="13211718" y="8185301"/>
            <a:ext cx="0" cy="1396493"/>
          </a:xfrm>
          <a:prstGeom prst="line">
            <a:avLst/>
          </a:prstGeom>
          <a:ln w="38100" cap="flat">
            <a:gradFill>
              <a:gsLst>
                <a:gs pos="0">
                  <a:srgbClr val="78BACE">
                    <a:alpha val="100000"/>
                  </a:srgbClr>
                </a:gs>
                <a:gs pos="100000">
                  <a:srgbClr val="38567B">
                    <a:alpha val="100000"/>
                  </a:srgbClr>
                </a:gs>
              </a:gsLst>
              <a:lin ang="0"/>
            </a:gradFill>
            <a:prstDash val="solid"/>
            <a:headEnd type="none" w="sm" len="sm"/>
            <a:tailEnd type="none" w="sm" len="sm"/>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9B9B9B">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1028700" y="1495425"/>
            <a:ext cx="9414615" cy="1199498"/>
          </a:xfrm>
          <a:prstGeom prst="rect">
            <a:avLst/>
          </a:prstGeom>
        </p:spPr>
        <p:txBody>
          <a:bodyPr lIns="0" tIns="0" rIns="0" bIns="0" rtlCol="0" anchor="t">
            <a:spAutoFit/>
          </a:bodyPr>
          <a:lstStyle/>
          <a:p>
            <a:pPr algn="l">
              <a:lnSpc>
                <a:spcPts val="8960"/>
              </a:lnSpc>
              <a:spcBef>
                <a:spcPct val="0"/>
              </a:spcBef>
            </a:pPr>
            <a:r>
              <a:rPr lang="en-US" sz="6400">
                <a:solidFill>
                  <a:srgbClr val="78BACE"/>
                </a:solidFill>
                <a:latin typeface="Codec Pro Ultra-Bold"/>
              </a:rPr>
              <a:t>Rencontrées</a:t>
            </a:r>
          </a:p>
        </p:txBody>
      </p:sp>
      <p:grpSp>
        <p:nvGrpSpPr>
          <p:cNvPr id="3" name="Group 3"/>
          <p:cNvGrpSpPr/>
          <p:nvPr/>
        </p:nvGrpSpPr>
        <p:grpSpPr>
          <a:xfrm>
            <a:off x="10246867" y="-3472721"/>
            <a:ext cx="19086045" cy="9822729"/>
            <a:chOff x="0" y="0"/>
            <a:chExt cx="25448060" cy="13096972"/>
          </a:xfrm>
        </p:grpSpPr>
        <p:grpSp>
          <p:nvGrpSpPr>
            <p:cNvPr id="4" name="Group 4"/>
            <p:cNvGrpSpPr>
              <a:grpSpLocks noChangeAspect="1"/>
            </p:cNvGrpSpPr>
            <p:nvPr/>
          </p:nvGrpSpPr>
          <p:grpSpPr>
            <a:xfrm>
              <a:off x="0" y="193193"/>
              <a:ext cx="25448060" cy="12903779"/>
              <a:chOff x="0" y="0"/>
              <a:chExt cx="11387671" cy="5774271"/>
            </a:xfrm>
          </p:grpSpPr>
          <p:sp>
            <p:nvSpPr>
              <p:cNvPr id="5" name="Freeform 5"/>
              <p:cNvSpPr/>
              <p:nvPr/>
            </p:nvSpPr>
            <p:spPr>
              <a:xfrm>
                <a:off x="0" y="0"/>
                <a:ext cx="11387709" cy="5774309"/>
              </a:xfrm>
              <a:custGeom>
                <a:avLst/>
                <a:gdLst/>
                <a:ahLst/>
                <a:cxnLst/>
                <a:rect l="l" t="t" r="r" b="b"/>
                <a:pathLst>
                  <a:path w="11387709" h="5774309">
                    <a:moveTo>
                      <a:pt x="0" y="0"/>
                    </a:moveTo>
                    <a:lnTo>
                      <a:pt x="0" y="1794891"/>
                    </a:lnTo>
                    <a:lnTo>
                      <a:pt x="2302891" y="5774309"/>
                    </a:lnTo>
                    <a:lnTo>
                      <a:pt x="9118600" y="5774309"/>
                    </a:lnTo>
                    <a:lnTo>
                      <a:pt x="11387709" y="1794891"/>
                    </a:lnTo>
                    <a:lnTo>
                      <a:pt x="11387709" y="0"/>
                    </a:lnTo>
                    <a:close/>
                  </a:path>
                </a:pathLst>
              </a:custGeom>
              <a:gradFill rotWithShape="1">
                <a:gsLst>
                  <a:gs pos="0">
                    <a:srgbClr val="78BACE">
                      <a:alpha val="100000"/>
                    </a:srgbClr>
                  </a:gs>
                  <a:gs pos="100000">
                    <a:srgbClr val="38567B">
                      <a:alpha val="100000"/>
                    </a:srgbClr>
                  </a:gs>
                </a:gsLst>
                <a:lin ang="0"/>
              </a:gradFill>
              <a:ln w="12700">
                <a:solidFill>
                  <a:srgbClr val="000000"/>
                </a:solidFill>
              </a:ln>
            </p:spPr>
            <p:txBody>
              <a:bodyPr/>
              <a:lstStyle/>
              <a:p>
                <a:endParaRPr lang="fr-FR" dirty="0"/>
              </a:p>
            </p:txBody>
          </p:sp>
        </p:grpSp>
        <p:grpSp>
          <p:nvGrpSpPr>
            <p:cNvPr id="6" name="Group 6"/>
            <p:cNvGrpSpPr>
              <a:grpSpLocks noChangeAspect="1"/>
            </p:cNvGrpSpPr>
            <p:nvPr/>
          </p:nvGrpSpPr>
          <p:grpSpPr>
            <a:xfrm>
              <a:off x="652699" y="0"/>
              <a:ext cx="24365939" cy="12355075"/>
              <a:chOff x="0" y="0"/>
              <a:chExt cx="11387671" cy="5774271"/>
            </a:xfrm>
          </p:grpSpPr>
          <p:sp>
            <p:nvSpPr>
              <p:cNvPr id="7" name="Freeform 7"/>
              <p:cNvSpPr/>
              <p:nvPr/>
            </p:nvSpPr>
            <p:spPr>
              <a:xfrm>
                <a:off x="0" y="0"/>
                <a:ext cx="11387709" cy="5774309"/>
              </a:xfrm>
              <a:custGeom>
                <a:avLst/>
                <a:gdLst/>
                <a:ahLst/>
                <a:cxnLst/>
                <a:rect l="l" t="t" r="r" b="b"/>
                <a:pathLst>
                  <a:path w="11387709" h="5774309">
                    <a:moveTo>
                      <a:pt x="0" y="0"/>
                    </a:moveTo>
                    <a:lnTo>
                      <a:pt x="0" y="1794891"/>
                    </a:lnTo>
                    <a:lnTo>
                      <a:pt x="2302891" y="5774309"/>
                    </a:lnTo>
                    <a:lnTo>
                      <a:pt x="9118600" y="5774309"/>
                    </a:lnTo>
                    <a:lnTo>
                      <a:pt x="11387709" y="1794891"/>
                    </a:lnTo>
                    <a:lnTo>
                      <a:pt x="11387709" y="0"/>
                    </a:lnTo>
                    <a:close/>
                  </a:path>
                </a:pathLst>
              </a:custGeom>
              <a:blipFill>
                <a:blip r:embed="rId2"/>
                <a:stretch>
                  <a:fillRect b="-31393"/>
                </a:stretch>
              </a:blipFill>
            </p:spPr>
          </p:sp>
        </p:grpSp>
      </p:grpSp>
      <p:grpSp>
        <p:nvGrpSpPr>
          <p:cNvPr id="8" name="Group 8"/>
          <p:cNvGrpSpPr/>
          <p:nvPr/>
        </p:nvGrpSpPr>
        <p:grpSpPr>
          <a:xfrm>
            <a:off x="731265" y="3221720"/>
            <a:ext cx="9515602" cy="6334809"/>
            <a:chOff x="0" y="0"/>
            <a:chExt cx="2506167" cy="1668427"/>
          </a:xfrm>
        </p:grpSpPr>
        <p:sp>
          <p:nvSpPr>
            <p:cNvPr id="9" name="Freeform 9"/>
            <p:cNvSpPr/>
            <p:nvPr/>
          </p:nvSpPr>
          <p:spPr>
            <a:xfrm>
              <a:off x="0" y="0"/>
              <a:ext cx="2506167" cy="1668427"/>
            </a:xfrm>
            <a:custGeom>
              <a:avLst/>
              <a:gdLst/>
              <a:ahLst/>
              <a:cxnLst/>
              <a:rect l="l" t="t" r="r" b="b"/>
              <a:pathLst>
                <a:path w="2506167" h="1668427">
                  <a:moveTo>
                    <a:pt x="21154" y="0"/>
                  </a:moveTo>
                  <a:lnTo>
                    <a:pt x="2485013" y="0"/>
                  </a:lnTo>
                  <a:cubicBezTo>
                    <a:pt x="2490623" y="0"/>
                    <a:pt x="2496004" y="2229"/>
                    <a:pt x="2499971" y="6196"/>
                  </a:cubicBezTo>
                  <a:cubicBezTo>
                    <a:pt x="2503938" y="10163"/>
                    <a:pt x="2506167" y="15543"/>
                    <a:pt x="2506167" y="21154"/>
                  </a:cubicBezTo>
                  <a:lnTo>
                    <a:pt x="2506167" y="1647273"/>
                  </a:lnTo>
                  <a:cubicBezTo>
                    <a:pt x="2506167" y="1658956"/>
                    <a:pt x="2496696" y="1668427"/>
                    <a:pt x="2485013" y="1668427"/>
                  </a:cubicBezTo>
                  <a:lnTo>
                    <a:pt x="21154" y="1668427"/>
                  </a:lnTo>
                  <a:cubicBezTo>
                    <a:pt x="9471" y="1668427"/>
                    <a:pt x="0" y="1658956"/>
                    <a:pt x="0" y="1647273"/>
                  </a:cubicBezTo>
                  <a:lnTo>
                    <a:pt x="0" y="21154"/>
                  </a:lnTo>
                  <a:cubicBezTo>
                    <a:pt x="0" y="9471"/>
                    <a:pt x="9471" y="0"/>
                    <a:pt x="21154" y="0"/>
                  </a:cubicBezTo>
                  <a:close/>
                </a:path>
              </a:pathLst>
            </a:custGeom>
            <a:solidFill>
              <a:srgbClr val="78BACE"/>
            </a:solidFill>
          </p:spPr>
        </p:sp>
        <p:sp>
          <p:nvSpPr>
            <p:cNvPr id="10" name="TextBox 10"/>
            <p:cNvSpPr txBox="1"/>
            <p:nvPr/>
          </p:nvSpPr>
          <p:spPr>
            <a:xfrm>
              <a:off x="0" y="-38100"/>
              <a:ext cx="2506167" cy="1706527"/>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028700" y="656498"/>
            <a:ext cx="8188736" cy="1199498"/>
          </a:xfrm>
          <a:prstGeom prst="rect">
            <a:avLst/>
          </a:prstGeom>
        </p:spPr>
        <p:txBody>
          <a:bodyPr lIns="0" tIns="0" rIns="0" bIns="0" rtlCol="0" anchor="t">
            <a:spAutoFit/>
          </a:bodyPr>
          <a:lstStyle/>
          <a:p>
            <a:pPr algn="l">
              <a:lnSpc>
                <a:spcPts val="8960"/>
              </a:lnSpc>
              <a:spcBef>
                <a:spcPct val="0"/>
              </a:spcBef>
            </a:pPr>
            <a:r>
              <a:rPr lang="en-US" sz="6400">
                <a:solidFill>
                  <a:srgbClr val="000000"/>
                </a:solidFill>
                <a:latin typeface="Codec Pro Ultra-Bold"/>
              </a:rPr>
              <a:t>Difficultés  </a:t>
            </a:r>
          </a:p>
        </p:txBody>
      </p:sp>
      <p:sp>
        <p:nvSpPr>
          <p:cNvPr id="12" name="TextBox 12"/>
          <p:cNvSpPr txBox="1"/>
          <p:nvPr/>
        </p:nvSpPr>
        <p:spPr>
          <a:xfrm>
            <a:off x="1028700" y="3347970"/>
            <a:ext cx="8655299" cy="5977533"/>
          </a:xfrm>
          <a:prstGeom prst="rect">
            <a:avLst/>
          </a:prstGeom>
        </p:spPr>
        <p:txBody>
          <a:bodyPr lIns="0" tIns="0" rIns="0" bIns="0" rtlCol="0" anchor="t">
            <a:spAutoFit/>
          </a:bodyPr>
          <a:lstStyle/>
          <a:p>
            <a:pPr algn="l">
              <a:lnSpc>
                <a:spcPts val="3904"/>
              </a:lnSpc>
            </a:pPr>
            <a:r>
              <a:rPr lang="en-US" sz="2789">
                <a:solidFill>
                  <a:srgbClr val="3A3E46"/>
                </a:solidFill>
                <a:latin typeface="Codec Pro Bold"/>
              </a:rPr>
              <a:t>Intégration de la base de données :</a:t>
            </a:r>
            <a:r>
              <a:rPr lang="en-US" sz="2789">
                <a:solidFill>
                  <a:srgbClr val="3A3E46"/>
                </a:solidFill>
                <a:latin typeface="Codec Pro"/>
              </a:rPr>
              <a:t> Configurer et intégrer MySQL avec Java a nécessité beaucoup de temps et de recherche.</a:t>
            </a:r>
          </a:p>
          <a:p>
            <a:pPr algn="l">
              <a:lnSpc>
                <a:spcPts val="3904"/>
              </a:lnSpc>
            </a:pPr>
            <a:r>
              <a:rPr lang="en-US" sz="2789">
                <a:solidFill>
                  <a:srgbClr val="3A3E46"/>
                </a:solidFill>
                <a:latin typeface="Codec Pro Bold"/>
              </a:rPr>
              <a:t>Manipulation de GitHub : </a:t>
            </a:r>
            <a:r>
              <a:rPr lang="en-US" sz="2789">
                <a:solidFill>
                  <a:srgbClr val="3A3E46"/>
                </a:solidFill>
                <a:latin typeface="Codec Pro"/>
              </a:rPr>
              <a:t>La gestion du code source et de la collaboration via GitHub était et reste un challenge surtout qu’on pas une expérience préalable avec cet outil.</a:t>
            </a:r>
          </a:p>
          <a:p>
            <a:pPr algn="l">
              <a:lnSpc>
                <a:spcPts val="3904"/>
              </a:lnSpc>
            </a:pPr>
            <a:r>
              <a:rPr lang="en-US" sz="2789">
                <a:solidFill>
                  <a:srgbClr val="3A3E46"/>
                </a:solidFill>
                <a:latin typeface="Codec Pro Bold"/>
              </a:rPr>
              <a:t>Interface graphique :</a:t>
            </a:r>
            <a:r>
              <a:rPr lang="en-US" sz="2789">
                <a:solidFill>
                  <a:srgbClr val="3A3E46"/>
                </a:solidFill>
                <a:latin typeface="Codec Pro"/>
              </a:rPr>
              <a:t> Aussi la création des interfaces graphiques utilisateur intuitive et fonctionnelle a été un défi majeur, surtout au début avec le manque d’expérience.</a:t>
            </a:r>
          </a:p>
          <a:p>
            <a:pPr algn="l">
              <a:lnSpc>
                <a:spcPts val="3904"/>
              </a:lnSpc>
              <a:spcBef>
                <a:spcPct val="0"/>
              </a:spcBef>
            </a:pPr>
            <a:endParaRPr lang="en-US" sz="2789">
              <a:solidFill>
                <a:srgbClr val="3A3E46"/>
              </a:solidFill>
              <a:latin typeface="Codec Pro"/>
            </a:endParaRPr>
          </a:p>
        </p:txBody>
      </p:sp>
      <p:sp>
        <p:nvSpPr>
          <p:cNvPr id="13" name="AutoShape 13"/>
          <p:cNvSpPr/>
          <p:nvPr/>
        </p:nvSpPr>
        <p:spPr>
          <a:xfrm flipH="1">
            <a:off x="13059318" y="8032901"/>
            <a:ext cx="0" cy="1396493"/>
          </a:xfrm>
          <a:prstGeom prst="line">
            <a:avLst/>
          </a:prstGeom>
          <a:ln w="38100" cap="flat">
            <a:gradFill>
              <a:gsLst>
                <a:gs pos="0">
                  <a:srgbClr val="78BACE">
                    <a:alpha val="100000"/>
                  </a:srgbClr>
                </a:gs>
                <a:gs pos="100000">
                  <a:srgbClr val="38567B">
                    <a:alpha val="100000"/>
                  </a:srgbClr>
                </a:gs>
              </a:gsLst>
              <a:lin ang="0"/>
            </a:gradFill>
            <a:prstDash val="solid"/>
            <a:headEnd type="none" w="sm" len="sm"/>
            <a:tailEnd type="none" w="sm" len="sm"/>
          </a:ln>
        </p:spPr>
      </p:sp>
      <p:sp>
        <p:nvSpPr>
          <p:cNvPr id="14" name="Freeform 14"/>
          <p:cNvSpPr/>
          <p:nvPr/>
        </p:nvSpPr>
        <p:spPr>
          <a:xfrm>
            <a:off x="16334679" y="9429393"/>
            <a:ext cx="924621" cy="127135"/>
          </a:xfrm>
          <a:custGeom>
            <a:avLst/>
            <a:gdLst/>
            <a:ahLst/>
            <a:cxnLst/>
            <a:rect l="l" t="t" r="r" b="b"/>
            <a:pathLst>
              <a:path w="924621" h="127135">
                <a:moveTo>
                  <a:pt x="0" y="0"/>
                </a:moveTo>
                <a:lnTo>
                  <a:pt x="924621" y="0"/>
                </a:lnTo>
                <a:lnTo>
                  <a:pt x="924621" y="127136"/>
                </a:lnTo>
                <a:lnTo>
                  <a:pt x="0" y="1271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10736392" y="1028700"/>
            <a:ext cx="1765905" cy="695325"/>
          </a:xfrm>
          <a:custGeom>
            <a:avLst/>
            <a:gdLst/>
            <a:ahLst/>
            <a:cxnLst/>
            <a:rect l="l" t="t" r="r" b="b"/>
            <a:pathLst>
              <a:path w="1765905" h="695325">
                <a:moveTo>
                  <a:pt x="0" y="0"/>
                </a:moveTo>
                <a:lnTo>
                  <a:pt x="1765905" y="0"/>
                </a:lnTo>
                <a:lnTo>
                  <a:pt x="1765905" y="695325"/>
                </a:lnTo>
                <a:lnTo>
                  <a:pt x="0" y="6953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2">
            <a:extLst>
              <a:ext uri="{FF2B5EF4-FFF2-40B4-BE49-F238E27FC236}">
                <a16:creationId xmlns:a16="http://schemas.microsoft.com/office/drawing/2014/main" id="{644B7D4A-DC21-C010-13DC-2E5FEE2038F6}"/>
              </a:ext>
            </a:extLst>
          </p:cNvPr>
          <p:cNvGrpSpPr/>
          <p:nvPr/>
        </p:nvGrpSpPr>
        <p:grpSpPr>
          <a:xfrm>
            <a:off x="289410" y="-17038917"/>
            <a:ext cx="8928026" cy="16204055"/>
            <a:chOff x="0" y="0"/>
            <a:chExt cx="11904035" cy="21605406"/>
          </a:xfrm>
        </p:grpSpPr>
        <p:grpSp>
          <p:nvGrpSpPr>
            <p:cNvPr id="17" name="Group 3">
              <a:extLst>
                <a:ext uri="{FF2B5EF4-FFF2-40B4-BE49-F238E27FC236}">
                  <a16:creationId xmlns:a16="http://schemas.microsoft.com/office/drawing/2014/main" id="{6EC5E65B-F582-9146-345E-58D8DCB0D07F}"/>
                </a:ext>
              </a:extLst>
            </p:cNvPr>
            <p:cNvGrpSpPr/>
            <p:nvPr/>
          </p:nvGrpSpPr>
          <p:grpSpPr>
            <a:xfrm>
              <a:off x="357309" y="0"/>
              <a:ext cx="1709865" cy="20313814"/>
              <a:chOff x="0" y="0"/>
              <a:chExt cx="337751" cy="4012605"/>
            </a:xfrm>
          </p:grpSpPr>
          <p:sp>
            <p:nvSpPr>
              <p:cNvPr id="22" name="Freeform 4">
                <a:extLst>
                  <a:ext uri="{FF2B5EF4-FFF2-40B4-BE49-F238E27FC236}">
                    <a16:creationId xmlns:a16="http://schemas.microsoft.com/office/drawing/2014/main" id="{57A924E9-61E8-0EB5-6311-49CF3074CACD}"/>
                  </a:ext>
                </a:extLst>
              </p:cNvPr>
              <p:cNvSpPr/>
              <p:nvPr/>
            </p:nvSpPr>
            <p:spPr>
              <a:xfrm>
                <a:off x="0" y="0"/>
                <a:ext cx="337751" cy="4012605"/>
              </a:xfrm>
              <a:custGeom>
                <a:avLst/>
                <a:gdLst/>
                <a:ahLst/>
                <a:cxnLst/>
                <a:rect l="l" t="t" r="r" b="b"/>
                <a:pathLst>
                  <a:path w="337751" h="4012605">
                    <a:moveTo>
                      <a:pt x="0" y="0"/>
                    </a:moveTo>
                    <a:lnTo>
                      <a:pt x="337751" y="0"/>
                    </a:lnTo>
                    <a:lnTo>
                      <a:pt x="337751" y="4012605"/>
                    </a:lnTo>
                    <a:lnTo>
                      <a:pt x="0" y="4012605"/>
                    </a:lnTo>
                    <a:close/>
                  </a:path>
                </a:pathLst>
              </a:custGeom>
              <a:gradFill rotWithShape="1">
                <a:gsLst>
                  <a:gs pos="0">
                    <a:srgbClr val="78BACE">
                      <a:alpha val="100000"/>
                    </a:srgbClr>
                  </a:gs>
                  <a:gs pos="100000">
                    <a:srgbClr val="EA8D11">
                      <a:alpha val="11000"/>
                    </a:srgbClr>
                  </a:gs>
                </a:gsLst>
                <a:lin ang="5400000"/>
              </a:gradFill>
            </p:spPr>
          </p:sp>
          <p:sp>
            <p:nvSpPr>
              <p:cNvPr id="23" name="TextBox 5">
                <a:extLst>
                  <a:ext uri="{FF2B5EF4-FFF2-40B4-BE49-F238E27FC236}">
                    <a16:creationId xmlns:a16="http://schemas.microsoft.com/office/drawing/2014/main" id="{A6FFCA6F-F887-772D-CA13-F44CE2F62133}"/>
                  </a:ext>
                </a:extLst>
              </p:cNvPr>
              <p:cNvSpPr txBox="1"/>
              <p:nvPr/>
            </p:nvSpPr>
            <p:spPr>
              <a:xfrm>
                <a:off x="0" y="-38100"/>
                <a:ext cx="337751" cy="4050705"/>
              </a:xfrm>
              <a:prstGeom prst="rect">
                <a:avLst/>
              </a:prstGeom>
            </p:spPr>
            <p:txBody>
              <a:bodyPr lIns="50800" tIns="50800" rIns="50800" bIns="50800" rtlCol="0" anchor="ctr"/>
              <a:lstStyle/>
              <a:p>
                <a:pPr algn="ctr">
                  <a:lnSpc>
                    <a:spcPts val="2659"/>
                  </a:lnSpc>
                </a:pPr>
                <a:endParaRPr/>
              </a:p>
            </p:txBody>
          </p:sp>
        </p:grpSp>
        <p:grpSp>
          <p:nvGrpSpPr>
            <p:cNvPr id="18" name="Group 6">
              <a:extLst>
                <a:ext uri="{FF2B5EF4-FFF2-40B4-BE49-F238E27FC236}">
                  <a16:creationId xmlns:a16="http://schemas.microsoft.com/office/drawing/2014/main" id="{364A177F-09DF-E187-A142-CFA504F1EE8D}"/>
                </a:ext>
              </a:extLst>
            </p:cNvPr>
            <p:cNvGrpSpPr/>
            <p:nvPr/>
          </p:nvGrpSpPr>
          <p:grpSpPr>
            <a:xfrm>
              <a:off x="1662298" y="6597814"/>
              <a:ext cx="8292303" cy="15007592"/>
              <a:chOff x="0" y="0"/>
              <a:chExt cx="1637986" cy="2964463"/>
            </a:xfrm>
          </p:grpSpPr>
          <p:sp>
            <p:nvSpPr>
              <p:cNvPr id="20" name="Freeform 7">
                <a:extLst>
                  <a:ext uri="{FF2B5EF4-FFF2-40B4-BE49-F238E27FC236}">
                    <a16:creationId xmlns:a16="http://schemas.microsoft.com/office/drawing/2014/main" id="{B843B43B-FDF1-D8E0-D046-7D7424DEA22E}"/>
                  </a:ext>
                </a:extLst>
              </p:cNvPr>
              <p:cNvSpPr/>
              <p:nvPr/>
            </p:nvSpPr>
            <p:spPr>
              <a:xfrm>
                <a:off x="0" y="0"/>
                <a:ext cx="1637986" cy="2964463"/>
              </a:xfrm>
              <a:custGeom>
                <a:avLst/>
                <a:gdLst/>
                <a:ahLst/>
                <a:cxnLst/>
                <a:rect l="l" t="t" r="r" b="b"/>
                <a:pathLst>
                  <a:path w="1637986" h="2964463">
                    <a:moveTo>
                      <a:pt x="0" y="0"/>
                    </a:moveTo>
                    <a:lnTo>
                      <a:pt x="1637986" y="0"/>
                    </a:lnTo>
                    <a:lnTo>
                      <a:pt x="1637986" y="2964463"/>
                    </a:lnTo>
                    <a:lnTo>
                      <a:pt x="0" y="2964463"/>
                    </a:lnTo>
                    <a:close/>
                  </a:path>
                </a:pathLst>
              </a:custGeom>
              <a:gradFill rotWithShape="1">
                <a:gsLst>
                  <a:gs pos="0">
                    <a:srgbClr val="78BACE">
                      <a:alpha val="100000"/>
                    </a:srgbClr>
                  </a:gs>
                  <a:gs pos="100000">
                    <a:srgbClr val="EA8D11">
                      <a:alpha val="11000"/>
                    </a:srgbClr>
                  </a:gs>
                </a:gsLst>
                <a:lin ang="5400000"/>
              </a:gradFill>
            </p:spPr>
          </p:sp>
          <p:sp>
            <p:nvSpPr>
              <p:cNvPr id="21" name="TextBox 8">
                <a:extLst>
                  <a:ext uri="{FF2B5EF4-FFF2-40B4-BE49-F238E27FC236}">
                    <a16:creationId xmlns:a16="http://schemas.microsoft.com/office/drawing/2014/main" id="{ABA54F0E-989B-C954-7F63-D969EC54B14D}"/>
                  </a:ext>
                </a:extLst>
              </p:cNvPr>
              <p:cNvSpPr txBox="1"/>
              <p:nvPr/>
            </p:nvSpPr>
            <p:spPr>
              <a:xfrm>
                <a:off x="0" y="-38100"/>
                <a:ext cx="1637986" cy="3002563"/>
              </a:xfrm>
              <a:prstGeom prst="rect">
                <a:avLst/>
              </a:prstGeom>
            </p:spPr>
            <p:txBody>
              <a:bodyPr lIns="50800" tIns="50800" rIns="50800" bIns="50800" rtlCol="0" anchor="ctr"/>
              <a:lstStyle/>
              <a:p>
                <a:pPr algn="ctr">
                  <a:lnSpc>
                    <a:spcPts val="2659"/>
                  </a:lnSpc>
                </a:pPr>
                <a:endParaRPr/>
              </a:p>
            </p:txBody>
          </p:sp>
        </p:grpSp>
        <p:sp>
          <p:nvSpPr>
            <p:cNvPr id="19" name="Freeform 9">
              <a:extLst>
                <a:ext uri="{FF2B5EF4-FFF2-40B4-BE49-F238E27FC236}">
                  <a16:creationId xmlns:a16="http://schemas.microsoft.com/office/drawing/2014/main" id="{2F3BB3F0-6A7D-CA38-6C98-A9D5A66F817D}"/>
                </a:ext>
              </a:extLst>
            </p:cNvPr>
            <p:cNvSpPr/>
            <p:nvPr/>
          </p:nvSpPr>
          <p:spPr>
            <a:xfrm>
              <a:off x="0" y="7503796"/>
              <a:ext cx="11904035" cy="11904035"/>
            </a:xfrm>
            <a:custGeom>
              <a:avLst/>
              <a:gdLst/>
              <a:ahLst/>
              <a:cxnLst/>
              <a:rect l="l" t="t" r="r" b="b"/>
              <a:pathLst>
                <a:path w="11904035" h="11904035">
                  <a:moveTo>
                    <a:pt x="0" y="0"/>
                  </a:moveTo>
                  <a:lnTo>
                    <a:pt x="11904035" y="0"/>
                  </a:lnTo>
                  <a:lnTo>
                    <a:pt x="11904035" y="11904035"/>
                  </a:lnTo>
                  <a:lnTo>
                    <a:pt x="0" y="11904035"/>
                  </a:lnTo>
                  <a:lnTo>
                    <a:pt x="0" y="0"/>
                  </a:lnTo>
                  <a:close/>
                </a:path>
              </a:pathLst>
            </a:custGeom>
            <a:blipFill>
              <a:blip r:embed="rId7">
                <a:alphaModFix amt="23000"/>
              </a:blip>
              <a:stretch>
                <a:fillRect/>
              </a:stretch>
            </a:blipFill>
          </p:spPr>
        </p:sp>
      </p:grpSp>
      <p:grpSp>
        <p:nvGrpSpPr>
          <p:cNvPr id="24" name="Group 10">
            <a:extLst>
              <a:ext uri="{FF2B5EF4-FFF2-40B4-BE49-F238E27FC236}">
                <a16:creationId xmlns:a16="http://schemas.microsoft.com/office/drawing/2014/main" id="{3F14BE5E-FC55-FE11-89A1-38562B8FECF8}"/>
              </a:ext>
            </a:extLst>
          </p:cNvPr>
          <p:cNvGrpSpPr>
            <a:grpSpLocks noChangeAspect="1"/>
          </p:cNvGrpSpPr>
          <p:nvPr/>
        </p:nvGrpSpPr>
        <p:grpSpPr>
          <a:xfrm rot="9283048">
            <a:off x="1028699" y="-10690344"/>
            <a:ext cx="7288991" cy="7260519"/>
            <a:chOff x="0" y="0"/>
            <a:chExt cx="6502400" cy="6477000"/>
          </a:xfrm>
        </p:grpSpPr>
        <p:sp>
          <p:nvSpPr>
            <p:cNvPr id="25" name="Freeform 11">
              <a:extLst>
                <a:ext uri="{FF2B5EF4-FFF2-40B4-BE49-F238E27FC236}">
                  <a16:creationId xmlns:a16="http://schemas.microsoft.com/office/drawing/2014/main" id="{C7A3785B-E1F4-1FAB-DAFB-14C64CF61B00}"/>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4712" r="-24712"/>
              </a:stretch>
            </a:blipFill>
          </p:spPr>
        </p:sp>
        <p:sp>
          <p:nvSpPr>
            <p:cNvPr id="26" name="Freeform 12">
              <a:extLst>
                <a:ext uri="{FF2B5EF4-FFF2-40B4-BE49-F238E27FC236}">
                  <a16:creationId xmlns:a16="http://schemas.microsoft.com/office/drawing/2014/main" id="{8EB55B49-4C3B-8738-DAAD-E32119D07AD9}"/>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27" name="Freeform 13">
            <a:extLst>
              <a:ext uri="{FF2B5EF4-FFF2-40B4-BE49-F238E27FC236}">
                <a16:creationId xmlns:a16="http://schemas.microsoft.com/office/drawing/2014/main" id="{8FBEDDDF-9896-60AF-9BD3-A3EAE6328F0F}"/>
              </a:ext>
            </a:extLst>
          </p:cNvPr>
          <p:cNvSpPr/>
          <p:nvPr/>
        </p:nvSpPr>
        <p:spPr>
          <a:xfrm flipH="1" flipV="1">
            <a:off x="20534749" y="1414462"/>
            <a:ext cx="10113837" cy="8697900"/>
          </a:xfrm>
          <a:custGeom>
            <a:avLst/>
            <a:gdLst/>
            <a:ahLst/>
            <a:cxnLst/>
            <a:rect l="l" t="t" r="r" b="b"/>
            <a:pathLst>
              <a:path w="10113837" h="8697900">
                <a:moveTo>
                  <a:pt x="10113838" y="8697900"/>
                </a:moveTo>
                <a:lnTo>
                  <a:pt x="0" y="8697900"/>
                </a:lnTo>
                <a:lnTo>
                  <a:pt x="0" y="0"/>
                </a:lnTo>
                <a:lnTo>
                  <a:pt x="10113838" y="0"/>
                </a:lnTo>
                <a:lnTo>
                  <a:pt x="10113838" y="8697900"/>
                </a:lnTo>
                <a:close/>
              </a:path>
            </a:pathLst>
          </a:custGeom>
          <a:blipFill>
            <a:blip r:embed="rId9">
              <a:alphaModFix amt="29000"/>
              <a:extLst>
                <a:ext uri="{96DAC541-7B7A-43D3-8B79-37D633B846F1}">
                  <asvg:svgBlip xmlns:asvg="http://schemas.microsoft.com/office/drawing/2016/SVG/main" r:embed="rId10"/>
                </a:ext>
              </a:extLst>
            </a:blip>
            <a:stretch>
              <a:fillRect/>
            </a:stretch>
          </a:blipFill>
        </p:spPr>
      </p:sp>
      <p:sp>
        <p:nvSpPr>
          <p:cNvPr id="28" name="Freeform 4">
            <a:extLst>
              <a:ext uri="{FF2B5EF4-FFF2-40B4-BE49-F238E27FC236}">
                <a16:creationId xmlns:a16="http://schemas.microsoft.com/office/drawing/2014/main" id="{D16EE442-4503-3C42-C1D5-C44D581A5F91}"/>
              </a:ext>
            </a:extLst>
          </p:cNvPr>
          <p:cNvSpPr/>
          <p:nvPr/>
        </p:nvSpPr>
        <p:spPr>
          <a:xfrm>
            <a:off x="7233085" y="12153900"/>
            <a:ext cx="6420460" cy="7592077"/>
          </a:xfrm>
          <a:custGeom>
            <a:avLst/>
            <a:gdLst/>
            <a:ahLst/>
            <a:cxnLst/>
            <a:rect l="l" t="t" r="r" b="b"/>
            <a:pathLst>
              <a:path w="6420460" h="7592077">
                <a:moveTo>
                  <a:pt x="0" y="0"/>
                </a:moveTo>
                <a:lnTo>
                  <a:pt x="6420460" y="0"/>
                </a:lnTo>
                <a:lnTo>
                  <a:pt x="6420460" y="7592077"/>
                </a:lnTo>
                <a:lnTo>
                  <a:pt x="0" y="7592077"/>
                </a:lnTo>
                <a:lnTo>
                  <a:pt x="0" y="0"/>
                </a:lnTo>
                <a:close/>
              </a:path>
            </a:pathLst>
          </a:custGeom>
          <a:blipFill>
            <a:blip r:embed="rId11"/>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9B9B9B">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760718" y="-4948360"/>
            <a:ext cx="8928026" cy="16204055"/>
            <a:chOff x="0" y="0"/>
            <a:chExt cx="11904035" cy="21605406"/>
          </a:xfrm>
        </p:grpSpPr>
        <p:grpSp>
          <p:nvGrpSpPr>
            <p:cNvPr id="3" name="Group 3"/>
            <p:cNvGrpSpPr/>
            <p:nvPr/>
          </p:nvGrpSpPr>
          <p:grpSpPr>
            <a:xfrm>
              <a:off x="357309" y="0"/>
              <a:ext cx="1709865" cy="20313814"/>
              <a:chOff x="0" y="0"/>
              <a:chExt cx="337751" cy="4012605"/>
            </a:xfrm>
          </p:grpSpPr>
          <p:sp>
            <p:nvSpPr>
              <p:cNvPr id="4" name="Freeform 4"/>
              <p:cNvSpPr/>
              <p:nvPr/>
            </p:nvSpPr>
            <p:spPr>
              <a:xfrm>
                <a:off x="0" y="0"/>
                <a:ext cx="337751" cy="4012605"/>
              </a:xfrm>
              <a:custGeom>
                <a:avLst/>
                <a:gdLst/>
                <a:ahLst/>
                <a:cxnLst/>
                <a:rect l="l" t="t" r="r" b="b"/>
                <a:pathLst>
                  <a:path w="337751" h="4012605">
                    <a:moveTo>
                      <a:pt x="0" y="0"/>
                    </a:moveTo>
                    <a:lnTo>
                      <a:pt x="337751" y="0"/>
                    </a:lnTo>
                    <a:lnTo>
                      <a:pt x="337751" y="4012605"/>
                    </a:lnTo>
                    <a:lnTo>
                      <a:pt x="0" y="4012605"/>
                    </a:lnTo>
                    <a:close/>
                  </a:path>
                </a:pathLst>
              </a:custGeom>
              <a:gradFill rotWithShape="1">
                <a:gsLst>
                  <a:gs pos="0">
                    <a:srgbClr val="78BACE">
                      <a:alpha val="100000"/>
                    </a:srgbClr>
                  </a:gs>
                  <a:gs pos="100000">
                    <a:srgbClr val="EA8D11">
                      <a:alpha val="11000"/>
                    </a:srgbClr>
                  </a:gs>
                </a:gsLst>
                <a:lin ang="5400000"/>
              </a:gradFill>
            </p:spPr>
          </p:sp>
          <p:sp>
            <p:nvSpPr>
              <p:cNvPr id="5" name="TextBox 5"/>
              <p:cNvSpPr txBox="1"/>
              <p:nvPr/>
            </p:nvSpPr>
            <p:spPr>
              <a:xfrm>
                <a:off x="0" y="-38100"/>
                <a:ext cx="337751" cy="405070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662298" y="6597814"/>
              <a:ext cx="8292303" cy="15007592"/>
              <a:chOff x="0" y="0"/>
              <a:chExt cx="1637986" cy="2964463"/>
            </a:xfrm>
          </p:grpSpPr>
          <p:sp>
            <p:nvSpPr>
              <p:cNvPr id="7" name="Freeform 7"/>
              <p:cNvSpPr/>
              <p:nvPr/>
            </p:nvSpPr>
            <p:spPr>
              <a:xfrm>
                <a:off x="0" y="0"/>
                <a:ext cx="1637986" cy="2964463"/>
              </a:xfrm>
              <a:custGeom>
                <a:avLst/>
                <a:gdLst/>
                <a:ahLst/>
                <a:cxnLst/>
                <a:rect l="l" t="t" r="r" b="b"/>
                <a:pathLst>
                  <a:path w="1637986" h="2964463">
                    <a:moveTo>
                      <a:pt x="0" y="0"/>
                    </a:moveTo>
                    <a:lnTo>
                      <a:pt x="1637986" y="0"/>
                    </a:lnTo>
                    <a:lnTo>
                      <a:pt x="1637986" y="2964463"/>
                    </a:lnTo>
                    <a:lnTo>
                      <a:pt x="0" y="2964463"/>
                    </a:lnTo>
                    <a:close/>
                  </a:path>
                </a:pathLst>
              </a:custGeom>
              <a:gradFill rotWithShape="1">
                <a:gsLst>
                  <a:gs pos="0">
                    <a:srgbClr val="78BACE">
                      <a:alpha val="100000"/>
                    </a:srgbClr>
                  </a:gs>
                  <a:gs pos="100000">
                    <a:srgbClr val="EA8D11">
                      <a:alpha val="11000"/>
                    </a:srgbClr>
                  </a:gs>
                </a:gsLst>
                <a:lin ang="5400000"/>
              </a:gradFill>
            </p:spPr>
          </p:sp>
          <p:sp>
            <p:nvSpPr>
              <p:cNvPr id="8" name="TextBox 8"/>
              <p:cNvSpPr txBox="1"/>
              <p:nvPr/>
            </p:nvSpPr>
            <p:spPr>
              <a:xfrm>
                <a:off x="0" y="-38100"/>
                <a:ext cx="1637986" cy="3002563"/>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0" y="7503796"/>
              <a:ext cx="11904035" cy="11904035"/>
            </a:xfrm>
            <a:custGeom>
              <a:avLst/>
              <a:gdLst/>
              <a:ahLst/>
              <a:cxnLst/>
              <a:rect l="l" t="t" r="r" b="b"/>
              <a:pathLst>
                <a:path w="11904035" h="11904035">
                  <a:moveTo>
                    <a:pt x="0" y="0"/>
                  </a:moveTo>
                  <a:lnTo>
                    <a:pt x="11904035" y="0"/>
                  </a:lnTo>
                  <a:lnTo>
                    <a:pt x="11904035" y="11904035"/>
                  </a:lnTo>
                  <a:lnTo>
                    <a:pt x="0" y="11904035"/>
                  </a:lnTo>
                  <a:lnTo>
                    <a:pt x="0" y="0"/>
                  </a:lnTo>
                  <a:close/>
                </a:path>
              </a:pathLst>
            </a:custGeom>
            <a:blipFill>
              <a:blip r:embed="rId2">
                <a:alphaModFix amt="23000"/>
              </a:blip>
              <a:stretch>
                <a:fillRect/>
              </a:stretch>
            </a:blipFill>
          </p:spPr>
        </p:sp>
      </p:grpSp>
      <p:grpSp>
        <p:nvGrpSpPr>
          <p:cNvPr id="10" name="Group 10"/>
          <p:cNvGrpSpPr>
            <a:grpSpLocks noChangeAspect="1"/>
          </p:cNvGrpSpPr>
          <p:nvPr/>
        </p:nvGrpSpPr>
        <p:grpSpPr>
          <a:xfrm>
            <a:off x="1472560" y="1513241"/>
            <a:ext cx="7288991" cy="7260519"/>
            <a:chOff x="0" y="0"/>
            <a:chExt cx="6502400" cy="6477000"/>
          </a:xfrm>
        </p:grpSpPr>
        <p:sp>
          <p:nvSpPr>
            <p:cNvPr id="11" name="Freeform 11"/>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4712" r="-24712"/>
              </a:stretch>
            </a:blipFill>
          </p:spPr>
        </p:sp>
        <p:sp>
          <p:nvSpPr>
            <p:cNvPr id="12" name="Freeform 12"/>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13" name="Freeform 13"/>
          <p:cNvSpPr/>
          <p:nvPr/>
        </p:nvSpPr>
        <p:spPr>
          <a:xfrm flipH="1" flipV="1">
            <a:off x="9861794" y="3187478"/>
            <a:ext cx="10113837" cy="8697900"/>
          </a:xfrm>
          <a:custGeom>
            <a:avLst/>
            <a:gdLst/>
            <a:ahLst/>
            <a:cxnLst/>
            <a:rect l="l" t="t" r="r" b="b"/>
            <a:pathLst>
              <a:path w="10113837" h="8697900">
                <a:moveTo>
                  <a:pt x="10113838" y="8697900"/>
                </a:moveTo>
                <a:lnTo>
                  <a:pt x="0" y="8697900"/>
                </a:lnTo>
                <a:lnTo>
                  <a:pt x="0" y="0"/>
                </a:lnTo>
                <a:lnTo>
                  <a:pt x="10113838" y="0"/>
                </a:lnTo>
                <a:lnTo>
                  <a:pt x="10113838" y="8697900"/>
                </a:lnTo>
                <a:close/>
              </a:path>
            </a:pathLst>
          </a:custGeom>
          <a:blipFill>
            <a:blip r:embed="rId4">
              <a:alphaModFix amt="29000"/>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9144000" y="235138"/>
            <a:ext cx="7811901" cy="2715650"/>
          </a:xfrm>
          <a:prstGeom prst="rect">
            <a:avLst/>
          </a:prstGeom>
        </p:spPr>
        <p:txBody>
          <a:bodyPr lIns="0" tIns="0" rIns="0" bIns="0" rtlCol="0" anchor="t">
            <a:spAutoFit/>
          </a:bodyPr>
          <a:lstStyle/>
          <a:p>
            <a:pPr algn="r">
              <a:lnSpc>
                <a:spcPts val="10443"/>
              </a:lnSpc>
              <a:spcBef>
                <a:spcPct val="0"/>
              </a:spcBef>
            </a:pPr>
            <a:r>
              <a:rPr lang="en-US" sz="7459">
                <a:solidFill>
                  <a:srgbClr val="78BACE"/>
                </a:solidFill>
                <a:latin typeface="Codec Pro Ultra-Bold"/>
              </a:rPr>
              <a:t>Conclusion et Perspectives </a:t>
            </a:r>
          </a:p>
        </p:txBody>
      </p:sp>
      <p:sp>
        <p:nvSpPr>
          <p:cNvPr id="15" name="TextBox 15"/>
          <p:cNvSpPr txBox="1"/>
          <p:nvPr/>
        </p:nvSpPr>
        <p:spPr>
          <a:xfrm>
            <a:off x="9558395" y="3203341"/>
            <a:ext cx="7397506" cy="4744238"/>
          </a:xfrm>
          <a:prstGeom prst="rect">
            <a:avLst/>
          </a:prstGeom>
        </p:spPr>
        <p:txBody>
          <a:bodyPr lIns="0" tIns="0" rIns="0" bIns="0" rtlCol="0" anchor="t">
            <a:spAutoFit/>
          </a:bodyPr>
          <a:lstStyle/>
          <a:p>
            <a:pPr algn="r">
              <a:lnSpc>
                <a:spcPts val="4156"/>
              </a:lnSpc>
            </a:pPr>
            <a:r>
              <a:rPr lang="en-US" sz="2968">
                <a:solidFill>
                  <a:srgbClr val="000000"/>
                </a:solidFill>
                <a:latin typeface="Codec Pro"/>
              </a:rPr>
              <a:t>En conclusion, le développement de ce projet a été une expérience enrichissante malgré les défis rencontrés et ceci est grâce à l'aide précieuse de étudiantes plus âgées qu’on connait, notamment vous Monsieur pour votre projet car chaque étape a été une opportunité d'apprentissage pour nous.</a:t>
            </a:r>
          </a:p>
          <a:p>
            <a:pPr algn="r">
              <a:lnSpc>
                <a:spcPts val="4156"/>
              </a:lnSpc>
              <a:spcBef>
                <a:spcPct val="0"/>
              </a:spcBef>
            </a:pPr>
            <a:endParaRPr lang="en-US" sz="2968">
              <a:solidFill>
                <a:srgbClr val="000000"/>
              </a:solidFill>
              <a:latin typeface="Codec Pro"/>
            </a:endParaRPr>
          </a:p>
        </p:txBody>
      </p:sp>
      <p:grpSp>
        <p:nvGrpSpPr>
          <p:cNvPr id="16" name="Group 3">
            <a:extLst>
              <a:ext uri="{FF2B5EF4-FFF2-40B4-BE49-F238E27FC236}">
                <a16:creationId xmlns:a16="http://schemas.microsoft.com/office/drawing/2014/main" id="{83445FA5-A28B-EB31-FB71-2DB5FA708928}"/>
              </a:ext>
            </a:extLst>
          </p:cNvPr>
          <p:cNvGrpSpPr/>
          <p:nvPr/>
        </p:nvGrpSpPr>
        <p:grpSpPr>
          <a:xfrm>
            <a:off x="17321070" y="-5981700"/>
            <a:ext cx="19086045" cy="9822729"/>
            <a:chOff x="0" y="0"/>
            <a:chExt cx="25448060" cy="13096972"/>
          </a:xfrm>
        </p:grpSpPr>
        <p:grpSp>
          <p:nvGrpSpPr>
            <p:cNvPr id="17" name="Group 4">
              <a:extLst>
                <a:ext uri="{FF2B5EF4-FFF2-40B4-BE49-F238E27FC236}">
                  <a16:creationId xmlns:a16="http://schemas.microsoft.com/office/drawing/2014/main" id="{F256573D-CAF0-AB74-B246-5AB56BA9DC92}"/>
                </a:ext>
              </a:extLst>
            </p:cNvPr>
            <p:cNvGrpSpPr>
              <a:grpSpLocks noChangeAspect="1"/>
            </p:cNvGrpSpPr>
            <p:nvPr/>
          </p:nvGrpSpPr>
          <p:grpSpPr>
            <a:xfrm>
              <a:off x="0" y="193193"/>
              <a:ext cx="25448060" cy="12903779"/>
              <a:chOff x="0" y="0"/>
              <a:chExt cx="11387671" cy="5774271"/>
            </a:xfrm>
          </p:grpSpPr>
          <p:sp>
            <p:nvSpPr>
              <p:cNvPr id="20" name="Freeform 5">
                <a:extLst>
                  <a:ext uri="{FF2B5EF4-FFF2-40B4-BE49-F238E27FC236}">
                    <a16:creationId xmlns:a16="http://schemas.microsoft.com/office/drawing/2014/main" id="{E8932F96-CB5B-6B21-9A4E-32FB7F608996}"/>
                  </a:ext>
                </a:extLst>
              </p:cNvPr>
              <p:cNvSpPr/>
              <p:nvPr/>
            </p:nvSpPr>
            <p:spPr>
              <a:xfrm>
                <a:off x="0" y="0"/>
                <a:ext cx="11387709" cy="5774309"/>
              </a:xfrm>
              <a:custGeom>
                <a:avLst/>
                <a:gdLst/>
                <a:ahLst/>
                <a:cxnLst/>
                <a:rect l="l" t="t" r="r" b="b"/>
                <a:pathLst>
                  <a:path w="11387709" h="5774309">
                    <a:moveTo>
                      <a:pt x="0" y="0"/>
                    </a:moveTo>
                    <a:lnTo>
                      <a:pt x="0" y="1794891"/>
                    </a:lnTo>
                    <a:lnTo>
                      <a:pt x="2302891" y="5774309"/>
                    </a:lnTo>
                    <a:lnTo>
                      <a:pt x="9118600" y="5774309"/>
                    </a:lnTo>
                    <a:lnTo>
                      <a:pt x="11387709" y="1794891"/>
                    </a:lnTo>
                    <a:lnTo>
                      <a:pt x="11387709" y="0"/>
                    </a:lnTo>
                    <a:close/>
                  </a:path>
                </a:pathLst>
              </a:custGeom>
              <a:gradFill rotWithShape="1">
                <a:gsLst>
                  <a:gs pos="0">
                    <a:srgbClr val="78BACE">
                      <a:alpha val="100000"/>
                    </a:srgbClr>
                  </a:gs>
                  <a:gs pos="100000">
                    <a:srgbClr val="38567B">
                      <a:alpha val="100000"/>
                    </a:srgbClr>
                  </a:gs>
                </a:gsLst>
                <a:lin ang="0"/>
              </a:gradFill>
              <a:ln w="12700">
                <a:solidFill>
                  <a:srgbClr val="000000"/>
                </a:solidFill>
              </a:ln>
            </p:spPr>
            <p:txBody>
              <a:bodyPr/>
              <a:lstStyle/>
              <a:p>
                <a:endParaRPr lang="fr-FR" dirty="0"/>
              </a:p>
            </p:txBody>
          </p:sp>
        </p:grpSp>
        <p:grpSp>
          <p:nvGrpSpPr>
            <p:cNvPr id="18" name="Group 6">
              <a:extLst>
                <a:ext uri="{FF2B5EF4-FFF2-40B4-BE49-F238E27FC236}">
                  <a16:creationId xmlns:a16="http://schemas.microsoft.com/office/drawing/2014/main" id="{E45C9206-DCAD-561B-50F6-4A08C2086D57}"/>
                </a:ext>
              </a:extLst>
            </p:cNvPr>
            <p:cNvGrpSpPr>
              <a:grpSpLocks noChangeAspect="1"/>
            </p:cNvGrpSpPr>
            <p:nvPr/>
          </p:nvGrpSpPr>
          <p:grpSpPr>
            <a:xfrm>
              <a:off x="652699" y="0"/>
              <a:ext cx="24365939" cy="12355075"/>
              <a:chOff x="0" y="0"/>
              <a:chExt cx="11387671" cy="5774271"/>
            </a:xfrm>
          </p:grpSpPr>
          <p:sp>
            <p:nvSpPr>
              <p:cNvPr id="19" name="Freeform 7">
                <a:extLst>
                  <a:ext uri="{FF2B5EF4-FFF2-40B4-BE49-F238E27FC236}">
                    <a16:creationId xmlns:a16="http://schemas.microsoft.com/office/drawing/2014/main" id="{073207E7-5F20-FA19-6FD2-BEF5AE208072}"/>
                  </a:ext>
                </a:extLst>
              </p:cNvPr>
              <p:cNvSpPr/>
              <p:nvPr/>
            </p:nvSpPr>
            <p:spPr>
              <a:xfrm>
                <a:off x="0" y="0"/>
                <a:ext cx="11387709" cy="5774309"/>
              </a:xfrm>
              <a:custGeom>
                <a:avLst/>
                <a:gdLst/>
                <a:ahLst/>
                <a:cxnLst/>
                <a:rect l="l" t="t" r="r" b="b"/>
                <a:pathLst>
                  <a:path w="11387709" h="5774309">
                    <a:moveTo>
                      <a:pt x="0" y="0"/>
                    </a:moveTo>
                    <a:lnTo>
                      <a:pt x="0" y="1794891"/>
                    </a:lnTo>
                    <a:lnTo>
                      <a:pt x="2302891" y="5774309"/>
                    </a:lnTo>
                    <a:lnTo>
                      <a:pt x="9118600" y="5774309"/>
                    </a:lnTo>
                    <a:lnTo>
                      <a:pt x="11387709" y="1794891"/>
                    </a:lnTo>
                    <a:lnTo>
                      <a:pt x="11387709" y="0"/>
                    </a:lnTo>
                    <a:close/>
                  </a:path>
                </a:pathLst>
              </a:custGeom>
              <a:blipFill>
                <a:blip r:embed="rId6"/>
                <a:stretch>
                  <a:fillRect b="-31393"/>
                </a:stretch>
              </a:blipFill>
            </p:spPr>
          </p:sp>
        </p:grpSp>
      </p:grpSp>
      <p:grpSp>
        <p:nvGrpSpPr>
          <p:cNvPr id="21" name="Group 8">
            <a:extLst>
              <a:ext uri="{FF2B5EF4-FFF2-40B4-BE49-F238E27FC236}">
                <a16:creationId xmlns:a16="http://schemas.microsoft.com/office/drawing/2014/main" id="{2FFC3016-C222-DCDD-67CA-2D9766E13744}"/>
              </a:ext>
            </a:extLst>
          </p:cNvPr>
          <p:cNvGrpSpPr/>
          <p:nvPr/>
        </p:nvGrpSpPr>
        <p:grpSpPr>
          <a:xfrm>
            <a:off x="-11723344" y="3260077"/>
            <a:ext cx="9515602" cy="6334809"/>
            <a:chOff x="0" y="0"/>
            <a:chExt cx="2506167" cy="1668427"/>
          </a:xfrm>
        </p:grpSpPr>
        <p:sp>
          <p:nvSpPr>
            <p:cNvPr id="22" name="Freeform 9">
              <a:extLst>
                <a:ext uri="{FF2B5EF4-FFF2-40B4-BE49-F238E27FC236}">
                  <a16:creationId xmlns:a16="http://schemas.microsoft.com/office/drawing/2014/main" id="{F6C8ABB9-60D2-6062-3BE5-A078EC3F4E1E}"/>
                </a:ext>
              </a:extLst>
            </p:cNvPr>
            <p:cNvSpPr/>
            <p:nvPr/>
          </p:nvSpPr>
          <p:spPr>
            <a:xfrm>
              <a:off x="0" y="0"/>
              <a:ext cx="2506167" cy="1668427"/>
            </a:xfrm>
            <a:custGeom>
              <a:avLst/>
              <a:gdLst/>
              <a:ahLst/>
              <a:cxnLst/>
              <a:rect l="l" t="t" r="r" b="b"/>
              <a:pathLst>
                <a:path w="2506167" h="1668427">
                  <a:moveTo>
                    <a:pt x="21154" y="0"/>
                  </a:moveTo>
                  <a:lnTo>
                    <a:pt x="2485013" y="0"/>
                  </a:lnTo>
                  <a:cubicBezTo>
                    <a:pt x="2490623" y="0"/>
                    <a:pt x="2496004" y="2229"/>
                    <a:pt x="2499971" y="6196"/>
                  </a:cubicBezTo>
                  <a:cubicBezTo>
                    <a:pt x="2503938" y="10163"/>
                    <a:pt x="2506167" y="15543"/>
                    <a:pt x="2506167" y="21154"/>
                  </a:cubicBezTo>
                  <a:lnTo>
                    <a:pt x="2506167" y="1647273"/>
                  </a:lnTo>
                  <a:cubicBezTo>
                    <a:pt x="2506167" y="1658956"/>
                    <a:pt x="2496696" y="1668427"/>
                    <a:pt x="2485013" y="1668427"/>
                  </a:cubicBezTo>
                  <a:lnTo>
                    <a:pt x="21154" y="1668427"/>
                  </a:lnTo>
                  <a:cubicBezTo>
                    <a:pt x="9471" y="1668427"/>
                    <a:pt x="0" y="1658956"/>
                    <a:pt x="0" y="1647273"/>
                  </a:cubicBezTo>
                  <a:lnTo>
                    <a:pt x="0" y="21154"/>
                  </a:lnTo>
                  <a:cubicBezTo>
                    <a:pt x="0" y="9471"/>
                    <a:pt x="9471" y="0"/>
                    <a:pt x="21154" y="0"/>
                  </a:cubicBezTo>
                  <a:close/>
                </a:path>
              </a:pathLst>
            </a:custGeom>
            <a:solidFill>
              <a:srgbClr val="78BACE"/>
            </a:solidFill>
          </p:spPr>
        </p:sp>
        <p:sp>
          <p:nvSpPr>
            <p:cNvPr id="23" name="TextBox 10">
              <a:extLst>
                <a:ext uri="{FF2B5EF4-FFF2-40B4-BE49-F238E27FC236}">
                  <a16:creationId xmlns:a16="http://schemas.microsoft.com/office/drawing/2014/main" id="{AA7F47A0-09EC-7B98-1451-4076CB0F5ACB}"/>
                </a:ext>
              </a:extLst>
            </p:cNvPr>
            <p:cNvSpPr txBox="1"/>
            <p:nvPr/>
          </p:nvSpPr>
          <p:spPr>
            <a:xfrm>
              <a:off x="0" y="-38100"/>
              <a:ext cx="2506167" cy="1706527"/>
            </a:xfrm>
            <a:prstGeom prst="rect">
              <a:avLst/>
            </a:prstGeom>
          </p:spPr>
          <p:txBody>
            <a:bodyPr lIns="50800" tIns="50800" rIns="50800" bIns="50800" rtlCol="0" anchor="ctr"/>
            <a:lstStyle/>
            <a:p>
              <a:pPr algn="ctr">
                <a:lnSpc>
                  <a:spcPts val="2659"/>
                </a:lnSpc>
              </a:pPr>
              <a:endParaRPr/>
            </a:p>
          </p:txBody>
        </p:sp>
      </p:grpSp>
      <p:sp>
        <p:nvSpPr>
          <p:cNvPr id="24" name="AutoShape 13">
            <a:extLst>
              <a:ext uri="{FF2B5EF4-FFF2-40B4-BE49-F238E27FC236}">
                <a16:creationId xmlns:a16="http://schemas.microsoft.com/office/drawing/2014/main" id="{A05459EC-A4ED-719B-9361-CAE3E73110C6}"/>
              </a:ext>
            </a:extLst>
          </p:cNvPr>
          <p:cNvSpPr/>
          <p:nvPr/>
        </p:nvSpPr>
        <p:spPr>
          <a:xfrm flipH="1">
            <a:off x="13059318" y="8032901"/>
            <a:ext cx="0" cy="1396493"/>
          </a:xfrm>
          <a:prstGeom prst="line">
            <a:avLst/>
          </a:prstGeom>
          <a:ln w="38100" cap="flat">
            <a:gradFill>
              <a:gsLst>
                <a:gs pos="0">
                  <a:srgbClr val="78BACE">
                    <a:alpha val="100000"/>
                  </a:srgbClr>
                </a:gs>
                <a:gs pos="100000">
                  <a:srgbClr val="38567B">
                    <a:alpha val="100000"/>
                  </a:srgbClr>
                </a:gs>
              </a:gsLst>
              <a:lin ang="0"/>
            </a:gradFill>
            <a:prstDash val="solid"/>
            <a:headEnd type="none" w="sm" len="sm"/>
            <a:tailEnd type="none" w="sm" len="sm"/>
          </a:ln>
        </p:spPr>
      </p:sp>
      <p:sp>
        <p:nvSpPr>
          <p:cNvPr id="25" name="Freeform 14">
            <a:extLst>
              <a:ext uri="{FF2B5EF4-FFF2-40B4-BE49-F238E27FC236}">
                <a16:creationId xmlns:a16="http://schemas.microsoft.com/office/drawing/2014/main" id="{DC2C2F7D-8FBB-DB71-EB91-224B5D5F0DB2}"/>
              </a:ext>
            </a:extLst>
          </p:cNvPr>
          <p:cNvSpPr/>
          <p:nvPr/>
        </p:nvSpPr>
        <p:spPr>
          <a:xfrm>
            <a:off x="16334679" y="9429393"/>
            <a:ext cx="924621" cy="127135"/>
          </a:xfrm>
          <a:custGeom>
            <a:avLst/>
            <a:gdLst/>
            <a:ahLst/>
            <a:cxnLst/>
            <a:rect l="l" t="t" r="r" b="b"/>
            <a:pathLst>
              <a:path w="924621" h="127135">
                <a:moveTo>
                  <a:pt x="0" y="0"/>
                </a:moveTo>
                <a:lnTo>
                  <a:pt x="924621" y="0"/>
                </a:lnTo>
                <a:lnTo>
                  <a:pt x="924621" y="127136"/>
                </a:lnTo>
                <a:lnTo>
                  <a:pt x="0" y="1271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6" name="Group 2">
            <a:extLst>
              <a:ext uri="{FF2B5EF4-FFF2-40B4-BE49-F238E27FC236}">
                <a16:creationId xmlns:a16="http://schemas.microsoft.com/office/drawing/2014/main" id="{6F0DF51A-CE7E-4A71-7B29-7DAC89F7824B}"/>
              </a:ext>
            </a:extLst>
          </p:cNvPr>
          <p:cNvGrpSpPr/>
          <p:nvPr/>
        </p:nvGrpSpPr>
        <p:grpSpPr>
          <a:xfrm>
            <a:off x="-16507886" y="-3946895"/>
            <a:ext cx="14032162" cy="19004824"/>
            <a:chOff x="0" y="0"/>
            <a:chExt cx="18709550" cy="25339766"/>
          </a:xfrm>
        </p:grpSpPr>
        <p:sp>
          <p:nvSpPr>
            <p:cNvPr id="27" name="Freeform 3">
              <a:extLst>
                <a:ext uri="{FF2B5EF4-FFF2-40B4-BE49-F238E27FC236}">
                  <a16:creationId xmlns:a16="http://schemas.microsoft.com/office/drawing/2014/main" id="{8219F3DE-873F-A434-F76E-5E703CFA26BD}"/>
                </a:ext>
              </a:extLst>
            </p:cNvPr>
            <p:cNvSpPr/>
            <p:nvPr/>
          </p:nvSpPr>
          <p:spPr>
            <a:xfrm rot="-3450361" flipH="1">
              <a:off x="1411553" y="13698774"/>
              <a:ext cx="10751572" cy="9246352"/>
            </a:xfrm>
            <a:custGeom>
              <a:avLst/>
              <a:gdLst/>
              <a:ahLst/>
              <a:cxnLst/>
              <a:rect l="l" t="t" r="r" b="b"/>
              <a:pathLst>
                <a:path w="10751572" h="9246352">
                  <a:moveTo>
                    <a:pt x="10751572" y="0"/>
                  </a:moveTo>
                  <a:lnTo>
                    <a:pt x="0" y="0"/>
                  </a:lnTo>
                  <a:lnTo>
                    <a:pt x="0" y="9246352"/>
                  </a:lnTo>
                  <a:lnTo>
                    <a:pt x="10751572" y="9246352"/>
                  </a:lnTo>
                  <a:lnTo>
                    <a:pt x="10751572"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8" name="Freeform 4">
              <a:extLst>
                <a:ext uri="{FF2B5EF4-FFF2-40B4-BE49-F238E27FC236}">
                  <a16:creationId xmlns:a16="http://schemas.microsoft.com/office/drawing/2014/main" id="{F1FC6EED-0BE0-9157-35A2-D503B6D7932A}"/>
                </a:ext>
              </a:extLst>
            </p:cNvPr>
            <p:cNvSpPr/>
            <p:nvPr/>
          </p:nvSpPr>
          <p:spPr>
            <a:xfrm rot="4214711">
              <a:off x="5893969" y="2219046"/>
              <a:ext cx="11936001" cy="10264961"/>
            </a:xfrm>
            <a:custGeom>
              <a:avLst/>
              <a:gdLst/>
              <a:ahLst/>
              <a:cxnLst/>
              <a:rect l="l" t="t" r="r" b="b"/>
              <a:pathLst>
                <a:path w="11936001" h="10264961">
                  <a:moveTo>
                    <a:pt x="0" y="0"/>
                  </a:moveTo>
                  <a:lnTo>
                    <a:pt x="11936001" y="0"/>
                  </a:lnTo>
                  <a:lnTo>
                    <a:pt x="11936001" y="10264960"/>
                  </a:lnTo>
                  <a:lnTo>
                    <a:pt x="0" y="102649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9" name="Group 5">
              <a:extLst>
                <a:ext uri="{FF2B5EF4-FFF2-40B4-BE49-F238E27FC236}">
                  <a16:creationId xmlns:a16="http://schemas.microsoft.com/office/drawing/2014/main" id="{A2599E59-D9DB-7392-D613-F72808C2932C}"/>
                </a:ext>
              </a:extLst>
            </p:cNvPr>
            <p:cNvGrpSpPr/>
            <p:nvPr/>
          </p:nvGrpSpPr>
          <p:grpSpPr>
            <a:xfrm>
              <a:off x="8752854" y="8517267"/>
              <a:ext cx="8891610" cy="8891610"/>
              <a:chOff x="0" y="0"/>
              <a:chExt cx="812800" cy="812800"/>
            </a:xfrm>
          </p:grpSpPr>
          <p:sp>
            <p:nvSpPr>
              <p:cNvPr id="38" name="Freeform 6">
                <a:extLst>
                  <a:ext uri="{FF2B5EF4-FFF2-40B4-BE49-F238E27FC236}">
                    <a16:creationId xmlns:a16="http://schemas.microsoft.com/office/drawing/2014/main" id="{9A5A3A9D-CB71-49AA-500D-69B83A76DF6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dash"/>
                <a:miter/>
              </a:ln>
            </p:spPr>
          </p:sp>
          <p:sp>
            <p:nvSpPr>
              <p:cNvPr id="39" name="TextBox 7">
                <a:extLst>
                  <a:ext uri="{FF2B5EF4-FFF2-40B4-BE49-F238E27FC236}">
                    <a16:creationId xmlns:a16="http://schemas.microsoft.com/office/drawing/2014/main" id="{B2798AB5-9BF3-84B9-E730-83D4E506784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8">
              <a:extLst>
                <a:ext uri="{FF2B5EF4-FFF2-40B4-BE49-F238E27FC236}">
                  <a16:creationId xmlns:a16="http://schemas.microsoft.com/office/drawing/2014/main" id="{3ECF3232-8087-A69E-AE8B-B23B05882C2A}"/>
                </a:ext>
              </a:extLst>
            </p:cNvPr>
            <p:cNvGrpSpPr/>
            <p:nvPr/>
          </p:nvGrpSpPr>
          <p:grpSpPr>
            <a:xfrm>
              <a:off x="9078226" y="8842639"/>
              <a:ext cx="8240866" cy="8240866"/>
              <a:chOff x="0" y="0"/>
              <a:chExt cx="812800" cy="812800"/>
            </a:xfrm>
          </p:grpSpPr>
          <p:sp>
            <p:nvSpPr>
              <p:cNvPr id="36" name="Freeform 9">
                <a:extLst>
                  <a:ext uri="{FF2B5EF4-FFF2-40B4-BE49-F238E27FC236}">
                    <a16:creationId xmlns:a16="http://schemas.microsoft.com/office/drawing/2014/main" id="{A9B6CE6D-8EC3-DF3D-CF7D-2C5044EDC1B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8BACE">
                      <a:alpha val="100000"/>
                    </a:srgbClr>
                  </a:gs>
                  <a:gs pos="100000">
                    <a:srgbClr val="38567B">
                      <a:alpha val="100000"/>
                    </a:srgbClr>
                  </a:gs>
                </a:gsLst>
                <a:lin ang="0"/>
              </a:gradFill>
            </p:spPr>
          </p:sp>
          <p:sp>
            <p:nvSpPr>
              <p:cNvPr id="37" name="TextBox 10">
                <a:extLst>
                  <a:ext uri="{FF2B5EF4-FFF2-40B4-BE49-F238E27FC236}">
                    <a16:creationId xmlns:a16="http://schemas.microsoft.com/office/drawing/2014/main" id="{DC7BA023-29FC-F280-BF0C-61F80B47460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1" name="Group 11">
              <a:extLst>
                <a:ext uri="{FF2B5EF4-FFF2-40B4-BE49-F238E27FC236}">
                  <a16:creationId xmlns:a16="http://schemas.microsoft.com/office/drawing/2014/main" id="{D38679A1-0D75-C392-187A-E8FF3B911C0C}"/>
                </a:ext>
              </a:extLst>
            </p:cNvPr>
            <p:cNvGrpSpPr>
              <a:grpSpLocks noChangeAspect="1"/>
            </p:cNvGrpSpPr>
            <p:nvPr/>
          </p:nvGrpSpPr>
          <p:grpSpPr>
            <a:xfrm>
              <a:off x="9898836" y="9663250"/>
              <a:ext cx="6599645" cy="6599645"/>
              <a:chOff x="0" y="0"/>
              <a:chExt cx="14840029" cy="14840029"/>
            </a:xfrm>
          </p:grpSpPr>
          <p:sp>
            <p:nvSpPr>
              <p:cNvPr id="33" name="Freeform 12">
                <a:extLst>
                  <a:ext uri="{FF2B5EF4-FFF2-40B4-BE49-F238E27FC236}">
                    <a16:creationId xmlns:a16="http://schemas.microsoft.com/office/drawing/2014/main" id="{2687F7E8-6017-D01D-B17F-DBE5C65000DF}"/>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93A56"/>
              </a:solidFill>
            </p:spPr>
          </p:sp>
          <p:sp>
            <p:nvSpPr>
              <p:cNvPr id="34" name="Freeform 13">
                <a:extLst>
                  <a:ext uri="{FF2B5EF4-FFF2-40B4-BE49-F238E27FC236}">
                    <a16:creationId xmlns:a16="http://schemas.microsoft.com/office/drawing/2014/main" id="{A8349333-3EB2-DD1A-A82B-2BEF70ABED6A}"/>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5" name="Freeform 14">
                <a:extLst>
                  <a:ext uri="{FF2B5EF4-FFF2-40B4-BE49-F238E27FC236}">
                    <a16:creationId xmlns:a16="http://schemas.microsoft.com/office/drawing/2014/main" id="{71879DF4-BFA8-A4A0-3344-57621724FEDD}"/>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24572" r="-24572"/>
                </a:stretch>
              </a:blipFill>
            </p:spPr>
          </p:sp>
        </p:grpSp>
        <p:sp>
          <p:nvSpPr>
            <p:cNvPr id="32" name="Freeform 15">
              <a:extLst>
                <a:ext uri="{FF2B5EF4-FFF2-40B4-BE49-F238E27FC236}">
                  <a16:creationId xmlns:a16="http://schemas.microsoft.com/office/drawing/2014/main" id="{F9F1E0E8-B0C4-856D-C75E-51C5F4933918}"/>
                </a:ext>
              </a:extLst>
            </p:cNvPr>
            <p:cNvSpPr/>
            <p:nvPr/>
          </p:nvSpPr>
          <p:spPr>
            <a:xfrm flipH="1">
              <a:off x="8200381" y="8062555"/>
              <a:ext cx="4900518" cy="9801036"/>
            </a:xfrm>
            <a:custGeom>
              <a:avLst/>
              <a:gdLst/>
              <a:ahLst/>
              <a:cxnLst/>
              <a:rect l="l" t="t" r="r" b="b"/>
              <a:pathLst>
                <a:path w="4900518" h="9801036">
                  <a:moveTo>
                    <a:pt x="4900518" y="0"/>
                  </a:moveTo>
                  <a:lnTo>
                    <a:pt x="0" y="0"/>
                  </a:lnTo>
                  <a:lnTo>
                    <a:pt x="0" y="9801035"/>
                  </a:lnTo>
                  <a:lnTo>
                    <a:pt x="4900518" y="9801035"/>
                  </a:lnTo>
                  <a:lnTo>
                    <a:pt x="4900518" y="0"/>
                  </a:lnTo>
                  <a:close/>
                </a:path>
              </a:pathLst>
            </a:custGeom>
            <a:blipFill>
              <a:blip r:embed="rId12">
                <a:extLst>
                  <a:ext uri="{96DAC541-7B7A-43D3-8B79-37D633B846F1}">
                    <asvg:svgBlip xmlns:asvg="http://schemas.microsoft.com/office/drawing/2016/SVG/main" r:embed="rId13"/>
                  </a:ext>
                </a:extLst>
              </a:blip>
              <a:stretch>
                <a:fillRect/>
              </a:stretch>
            </a:blipFill>
          </p:spPr>
        </p:sp>
      </p:grpSp>
      <p:grpSp>
        <p:nvGrpSpPr>
          <p:cNvPr id="40" name="Group 22">
            <a:extLst>
              <a:ext uri="{FF2B5EF4-FFF2-40B4-BE49-F238E27FC236}">
                <a16:creationId xmlns:a16="http://schemas.microsoft.com/office/drawing/2014/main" id="{B6A6AE9C-5B9F-2311-6966-DD45EBEAA766}"/>
              </a:ext>
            </a:extLst>
          </p:cNvPr>
          <p:cNvGrpSpPr/>
          <p:nvPr/>
        </p:nvGrpSpPr>
        <p:grpSpPr>
          <a:xfrm>
            <a:off x="5812581" y="-3476523"/>
            <a:ext cx="2414087" cy="2414087"/>
            <a:chOff x="0" y="0"/>
            <a:chExt cx="812800" cy="812800"/>
          </a:xfrm>
        </p:grpSpPr>
        <p:sp>
          <p:nvSpPr>
            <p:cNvPr id="41" name="Freeform 23">
              <a:extLst>
                <a:ext uri="{FF2B5EF4-FFF2-40B4-BE49-F238E27FC236}">
                  <a16:creationId xmlns:a16="http://schemas.microsoft.com/office/drawing/2014/main" id="{03071FAB-1DE6-1B94-7E0C-47DBEA40FB3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8BACE">
                    <a:alpha val="100000"/>
                  </a:srgbClr>
                </a:gs>
                <a:gs pos="100000">
                  <a:srgbClr val="38567B">
                    <a:alpha val="100000"/>
                  </a:srgbClr>
                </a:gs>
              </a:gsLst>
              <a:lin ang="0"/>
            </a:gradFill>
          </p:spPr>
        </p:sp>
        <p:sp>
          <p:nvSpPr>
            <p:cNvPr id="42" name="TextBox 24">
              <a:extLst>
                <a:ext uri="{FF2B5EF4-FFF2-40B4-BE49-F238E27FC236}">
                  <a16:creationId xmlns:a16="http://schemas.microsoft.com/office/drawing/2014/main" id="{0CE43814-11A4-E157-C64E-09D791812E6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3" name="Group 25">
            <a:extLst>
              <a:ext uri="{FF2B5EF4-FFF2-40B4-BE49-F238E27FC236}">
                <a16:creationId xmlns:a16="http://schemas.microsoft.com/office/drawing/2014/main" id="{9E7799C7-71DD-F65A-5E07-4639643B5580}"/>
              </a:ext>
            </a:extLst>
          </p:cNvPr>
          <p:cNvGrpSpPr/>
          <p:nvPr/>
        </p:nvGrpSpPr>
        <p:grpSpPr>
          <a:xfrm>
            <a:off x="5113510" y="11661944"/>
            <a:ext cx="1637332" cy="1637332"/>
            <a:chOff x="0" y="0"/>
            <a:chExt cx="812800" cy="812800"/>
          </a:xfrm>
        </p:grpSpPr>
        <p:sp>
          <p:nvSpPr>
            <p:cNvPr id="44" name="Freeform 26">
              <a:extLst>
                <a:ext uri="{FF2B5EF4-FFF2-40B4-BE49-F238E27FC236}">
                  <a16:creationId xmlns:a16="http://schemas.microsoft.com/office/drawing/2014/main" id="{2A58EB1E-CF86-2E09-D407-3C81D427662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8BACE">
                    <a:alpha val="100000"/>
                  </a:srgbClr>
                </a:gs>
                <a:gs pos="100000">
                  <a:srgbClr val="38567B">
                    <a:alpha val="100000"/>
                  </a:srgbClr>
                </a:gs>
              </a:gsLst>
              <a:lin ang="0"/>
            </a:gradFill>
          </p:spPr>
        </p:sp>
        <p:sp>
          <p:nvSpPr>
            <p:cNvPr id="45" name="TextBox 27">
              <a:extLst>
                <a:ext uri="{FF2B5EF4-FFF2-40B4-BE49-F238E27FC236}">
                  <a16:creationId xmlns:a16="http://schemas.microsoft.com/office/drawing/2014/main" id="{78552822-758B-99D6-BFB6-AB6F92CBAF9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6" name="Group 28">
            <a:extLst>
              <a:ext uri="{FF2B5EF4-FFF2-40B4-BE49-F238E27FC236}">
                <a16:creationId xmlns:a16="http://schemas.microsoft.com/office/drawing/2014/main" id="{C5839685-792C-6198-DB12-D1D82CF698A7}"/>
              </a:ext>
            </a:extLst>
          </p:cNvPr>
          <p:cNvGrpSpPr/>
          <p:nvPr/>
        </p:nvGrpSpPr>
        <p:grpSpPr>
          <a:xfrm>
            <a:off x="8020530" y="10828779"/>
            <a:ext cx="571577" cy="571577"/>
            <a:chOff x="0" y="0"/>
            <a:chExt cx="812800" cy="812800"/>
          </a:xfrm>
        </p:grpSpPr>
        <p:sp>
          <p:nvSpPr>
            <p:cNvPr id="47" name="Freeform 29">
              <a:extLst>
                <a:ext uri="{FF2B5EF4-FFF2-40B4-BE49-F238E27FC236}">
                  <a16:creationId xmlns:a16="http://schemas.microsoft.com/office/drawing/2014/main" id="{6DB710E9-8727-49A7-D2BA-2DE47BD524A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48" name="TextBox 30">
              <a:extLst>
                <a:ext uri="{FF2B5EF4-FFF2-40B4-BE49-F238E27FC236}">
                  <a16:creationId xmlns:a16="http://schemas.microsoft.com/office/drawing/2014/main" id="{7B35C2FB-7EE0-B8DE-E6C4-E38D4437BC7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9" name="Group 31">
            <a:extLst>
              <a:ext uri="{FF2B5EF4-FFF2-40B4-BE49-F238E27FC236}">
                <a16:creationId xmlns:a16="http://schemas.microsoft.com/office/drawing/2014/main" id="{C15BB616-9589-962D-F9AB-156AA45A83E8}"/>
              </a:ext>
            </a:extLst>
          </p:cNvPr>
          <p:cNvGrpSpPr/>
          <p:nvPr/>
        </p:nvGrpSpPr>
        <p:grpSpPr>
          <a:xfrm>
            <a:off x="8939406" y="-1103487"/>
            <a:ext cx="619662" cy="619662"/>
            <a:chOff x="0" y="0"/>
            <a:chExt cx="812800" cy="812800"/>
          </a:xfrm>
        </p:grpSpPr>
        <p:sp>
          <p:nvSpPr>
            <p:cNvPr id="50" name="Freeform 32">
              <a:extLst>
                <a:ext uri="{FF2B5EF4-FFF2-40B4-BE49-F238E27FC236}">
                  <a16:creationId xmlns:a16="http://schemas.microsoft.com/office/drawing/2014/main" id="{D7BA5133-C165-0164-54B3-E0B3B4E3D8B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51" name="TextBox 33">
              <a:extLst>
                <a:ext uri="{FF2B5EF4-FFF2-40B4-BE49-F238E27FC236}">
                  <a16:creationId xmlns:a16="http://schemas.microsoft.com/office/drawing/2014/main" id="{B01D9FF1-B9D6-D155-C958-BD373531C97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9B9B9B">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5212012" y="-4264911"/>
            <a:ext cx="14032162" cy="19004824"/>
            <a:chOff x="0" y="0"/>
            <a:chExt cx="18709550" cy="25339766"/>
          </a:xfrm>
        </p:grpSpPr>
        <p:sp>
          <p:nvSpPr>
            <p:cNvPr id="3" name="Freeform 3"/>
            <p:cNvSpPr/>
            <p:nvPr/>
          </p:nvSpPr>
          <p:spPr>
            <a:xfrm rot="-3450361" flipH="1">
              <a:off x="1411553" y="13698774"/>
              <a:ext cx="10751572" cy="9246352"/>
            </a:xfrm>
            <a:custGeom>
              <a:avLst/>
              <a:gdLst/>
              <a:ahLst/>
              <a:cxnLst/>
              <a:rect l="l" t="t" r="r" b="b"/>
              <a:pathLst>
                <a:path w="10751572" h="9246352">
                  <a:moveTo>
                    <a:pt x="10751572" y="0"/>
                  </a:moveTo>
                  <a:lnTo>
                    <a:pt x="0" y="0"/>
                  </a:lnTo>
                  <a:lnTo>
                    <a:pt x="0" y="9246352"/>
                  </a:lnTo>
                  <a:lnTo>
                    <a:pt x="10751572" y="9246352"/>
                  </a:lnTo>
                  <a:lnTo>
                    <a:pt x="1075157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4214711">
              <a:off x="5893969" y="2219046"/>
              <a:ext cx="11936001" cy="10264961"/>
            </a:xfrm>
            <a:custGeom>
              <a:avLst/>
              <a:gdLst/>
              <a:ahLst/>
              <a:cxnLst/>
              <a:rect l="l" t="t" r="r" b="b"/>
              <a:pathLst>
                <a:path w="11936001" h="10264961">
                  <a:moveTo>
                    <a:pt x="0" y="0"/>
                  </a:moveTo>
                  <a:lnTo>
                    <a:pt x="11936001" y="0"/>
                  </a:lnTo>
                  <a:lnTo>
                    <a:pt x="11936001" y="10264960"/>
                  </a:lnTo>
                  <a:lnTo>
                    <a:pt x="0" y="102649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8752854" y="8517267"/>
              <a:ext cx="8891610" cy="88916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dash"/>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078226" y="8842639"/>
              <a:ext cx="8240866" cy="824086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8BACE">
                      <a:alpha val="100000"/>
                    </a:srgbClr>
                  </a:gs>
                  <a:gs pos="100000">
                    <a:srgbClr val="38567B">
                      <a:alpha val="10000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a:grpSpLocks noChangeAspect="1"/>
            </p:cNvGrpSpPr>
            <p:nvPr/>
          </p:nvGrpSpPr>
          <p:grpSpPr>
            <a:xfrm>
              <a:off x="9898836" y="9663250"/>
              <a:ext cx="6599645" cy="6599645"/>
              <a:chOff x="0" y="0"/>
              <a:chExt cx="14840029" cy="14840029"/>
            </a:xfrm>
          </p:grpSpPr>
          <p:sp>
            <p:nvSpPr>
              <p:cNvPr id="12" name="Freeform 12"/>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93A56"/>
              </a:solidFill>
            </p:spPr>
          </p:sp>
          <p:sp>
            <p:nvSpPr>
              <p:cNvPr id="13" name="Freeform 13"/>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4" name="Freeform 14"/>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572" r="-24572"/>
                </a:stretch>
              </a:blipFill>
            </p:spPr>
          </p:sp>
        </p:grpSp>
        <p:sp>
          <p:nvSpPr>
            <p:cNvPr id="15" name="Freeform 15"/>
            <p:cNvSpPr/>
            <p:nvPr/>
          </p:nvSpPr>
          <p:spPr>
            <a:xfrm flipH="1">
              <a:off x="8200381" y="8062555"/>
              <a:ext cx="4900518" cy="9801036"/>
            </a:xfrm>
            <a:custGeom>
              <a:avLst/>
              <a:gdLst/>
              <a:ahLst/>
              <a:cxnLst/>
              <a:rect l="l" t="t" r="r" b="b"/>
              <a:pathLst>
                <a:path w="4900518" h="9801036">
                  <a:moveTo>
                    <a:pt x="4900518" y="0"/>
                  </a:moveTo>
                  <a:lnTo>
                    <a:pt x="0" y="0"/>
                  </a:lnTo>
                  <a:lnTo>
                    <a:pt x="0" y="9801035"/>
                  </a:lnTo>
                  <a:lnTo>
                    <a:pt x="4900518" y="9801035"/>
                  </a:lnTo>
                  <a:lnTo>
                    <a:pt x="4900518" y="0"/>
                  </a:lnTo>
                  <a:close/>
                </a:path>
              </a:pathLst>
            </a:custGeom>
            <a:blipFill>
              <a:blip r:embed="rId5">
                <a:extLst>
                  <a:ext uri="{96DAC541-7B7A-43D3-8B79-37D633B846F1}">
                    <asvg:svgBlip xmlns:asvg="http://schemas.microsoft.com/office/drawing/2016/SVG/main" r:embed="rId6"/>
                  </a:ext>
                </a:extLst>
              </a:blip>
              <a:stretch>
                <a:fillRect/>
              </a:stretch>
            </a:blipFill>
          </p:spPr>
        </p:sp>
      </p:grpSp>
      <p:grpSp>
        <p:nvGrpSpPr>
          <p:cNvPr id="16" name="Group 16"/>
          <p:cNvGrpSpPr/>
          <p:nvPr/>
        </p:nvGrpSpPr>
        <p:grpSpPr>
          <a:xfrm>
            <a:off x="4441576" y="8960696"/>
            <a:ext cx="344172" cy="34417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4441576" y="1632228"/>
            <a:ext cx="344172" cy="34417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5797995" y="-1532449"/>
            <a:ext cx="2414087" cy="241408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8BACE">
                    <a:alpha val="100000"/>
                  </a:srgbClr>
                </a:gs>
                <a:gs pos="100000">
                  <a:srgbClr val="38567B">
                    <a:alpha val="100000"/>
                  </a:srgbClr>
                </a:gs>
              </a:gsLst>
              <a:lin ang="0"/>
            </a:gra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5100419" y="9715673"/>
            <a:ext cx="1637332" cy="163733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8BACE">
                    <a:alpha val="100000"/>
                  </a:srgbClr>
                </a:gs>
                <a:gs pos="100000">
                  <a:srgbClr val="38567B">
                    <a:alpha val="100000"/>
                  </a:srgbClr>
                </a:gs>
              </a:gsLst>
              <a:lin ang="0"/>
            </a:gra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7926294" y="8175059"/>
            <a:ext cx="571577" cy="57157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9144000" y="918565"/>
            <a:ext cx="619662" cy="619662"/>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6207516" y="1443000"/>
            <a:ext cx="11051784" cy="2987181"/>
          </a:xfrm>
          <a:prstGeom prst="rect">
            <a:avLst/>
          </a:prstGeom>
        </p:spPr>
        <p:txBody>
          <a:bodyPr lIns="0" tIns="0" rIns="0" bIns="0" rtlCol="0" anchor="t">
            <a:spAutoFit/>
          </a:bodyPr>
          <a:lstStyle/>
          <a:p>
            <a:pPr algn="r">
              <a:lnSpc>
                <a:spcPts val="22672"/>
              </a:lnSpc>
              <a:spcBef>
                <a:spcPct val="0"/>
              </a:spcBef>
            </a:pPr>
            <a:r>
              <a:rPr lang="en-US" sz="16194">
                <a:solidFill>
                  <a:srgbClr val="78BACE"/>
                </a:solidFill>
                <a:latin typeface="Codec Pro Bold"/>
              </a:rPr>
              <a:t>MERCI</a:t>
            </a:r>
          </a:p>
        </p:txBody>
      </p:sp>
      <p:sp>
        <p:nvSpPr>
          <p:cNvPr id="35" name="TextBox 35"/>
          <p:cNvSpPr txBox="1"/>
          <p:nvPr/>
        </p:nvSpPr>
        <p:spPr>
          <a:xfrm>
            <a:off x="4686982" y="3640060"/>
            <a:ext cx="12756307" cy="3859080"/>
          </a:xfrm>
          <a:prstGeom prst="rect">
            <a:avLst/>
          </a:prstGeom>
        </p:spPr>
        <p:txBody>
          <a:bodyPr lIns="0" tIns="0" rIns="0" bIns="0" rtlCol="0" anchor="t">
            <a:spAutoFit/>
          </a:bodyPr>
          <a:lstStyle/>
          <a:p>
            <a:pPr algn="r">
              <a:lnSpc>
                <a:spcPts val="14821"/>
              </a:lnSpc>
              <a:spcBef>
                <a:spcPct val="0"/>
              </a:spcBef>
            </a:pPr>
            <a:r>
              <a:rPr lang="en-US" sz="10587">
                <a:solidFill>
                  <a:srgbClr val="000000"/>
                </a:solidFill>
                <a:latin typeface="Codec Pro Bold"/>
              </a:rPr>
              <a:t>POUR VOTRE ATTENTION</a:t>
            </a:r>
          </a:p>
        </p:txBody>
      </p:sp>
      <p:sp>
        <p:nvSpPr>
          <p:cNvPr id="36" name="Freeform 36"/>
          <p:cNvSpPr/>
          <p:nvPr/>
        </p:nvSpPr>
        <p:spPr>
          <a:xfrm>
            <a:off x="6565250" y="1710313"/>
            <a:ext cx="888185" cy="349723"/>
          </a:xfrm>
          <a:custGeom>
            <a:avLst/>
            <a:gdLst/>
            <a:ahLst/>
            <a:cxnLst/>
            <a:rect l="l" t="t" r="r" b="b"/>
            <a:pathLst>
              <a:path w="888185" h="349723">
                <a:moveTo>
                  <a:pt x="0" y="0"/>
                </a:moveTo>
                <a:lnTo>
                  <a:pt x="888185" y="0"/>
                </a:lnTo>
                <a:lnTo>
                  <a:pt x="888185" y="349722"/>
                </a:lnTo>
                <a:lnTo>
                  <a:pt x="0" y="3497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7" name="Freeform 37"/>
          <p:cNvSpPr/>
          <p:nvPr/>
        </p:nvSpPr>
        <p:spPr>
          <a:xfrm>
            <a:off x="9763662" y="8795030"/>
            <a:ext cx="888185" cy="349723"/>
          </a:xfrm>
          <a:custGeom>
            <a:avLst/>
            <a:gdLst/>
            <a:ahLst/>
            <a:cxnLst/>
            <a:rect l="l" t="t" r="r" b="b"/>
            <a:pathLst>
              <a:path w="888185" h="349723">
                <a:moveTo>
                  <a:pt x="0" y="0"/>
                </a:moveTo>
                <a:lnTo>
                  <a:pt x="888184" y="0"/>
                </a:lnTo>
                <a:lnTo>
                  <a:pt x="888184" y="349723"/>
                </a:lnTo>
                <a:lnTo>
                  <a:pt x="0" y="3497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8" name="Group 2">
            <a:extLst>
              <a:ext uri="{FF2B5EF4-FFF2-40B4-BE49-F238E27FC236}">
                <a16:creationId xmlns:a16="http://schemas.microsoft.com/office/drawing/2014/main" id="{5825B75C-CE5F-B510-7676-75BA2B3D162C}"/>
              </a:ext>
            </a:extLst>
          </p:cNvPr>
          <p:cNvGrpSpPr/>
          <p:nvPr/>
        </p:nvGrpSpPr>
        <p:grpSpPr>
          <a:xfrm>
            <a:off x="289410" y="-17038917"/>
            <a:ext cx="8928026" cy="16204055"/>
            <a:chOff x="0" y="0"/>
            <a:chExt cx="11904035" cy="21605406"/>
          </a:xfrm>
        </p:grpSpPr>
        <p:grpSp>
          <p:nvGrpSpPr>
            <p:cNvPr id="39" name="Group 3">
              <a:extLst>
                <a:ext uri="{FF2B5EF4-FFF2-40B4-BE49-F238E27FC236}">
                  <a16:creationId xmlns:a16="http://schemas.microsoft.com/office/drawing/2014/main" id="{D9DF5113-0C4F-862E-E9BC-2F31A6F8483E}"/>
                </a:ext>
              </a:extLst>
            </p:cNvPr>
            <p:cNvGrpSpPr/>
            <p:nvPr/>
          </p:nvGrpSpPr>
          <p:grpSpPr>
            <a:xfrm>
              <a:off x="357309" y="0"/>
              <a:ext cx="1709865" cy="20313814"/>
              <a:chOff x="0" y="0"/>
              <a:chExt cx="337751" cy="4012605"/>
            </a:xfrm>
          </p:grpSpPr>
          <p:sp>
            <p:nvSpPr>
              <p:cNvPr id="44" name="Freeform 4">
                <a:extLst>
                  <a:ext uri="{FF2B5EF4-FFF2-40B4-BE49-F238E27FC236}">
                    <a16:creationId xmlns:a16="http://schemas.microsoft.com/office/drawing/2014/main" id="{201883EA-A85C-955C-DD6A-BE5D0A9B4938}"/>
                  </a:ext>
                </a:extLst>
              </p:cNvPr>
              <p:cNvSpPr/>
              <p:nvPr/>
            </p:nvSpPr>
            <p:spPr>
              <a:xfrm>
                <a:off x="0" y="0"/>
                <a:ext cx="337751" cy="4012605"/>
              </a:xfrm>
              <a:custGeom>
                <a:avLst/>
                <a:gdLst/>
                <a:ahLst/>
                <a:cxnLst/>
                <a:rect l="l" t="t" r="r" b="b"/>
                <a:pathLst>
                  <a:path w="337751" h="4012605">
                    <a:moveTo>
                      <a:pt x="0" y="0"/>
                    </a:moveTo>
                    <a:lnTo>
                      <a:pt x="337751" y="0"/>
                    </a:lnTo>
                    <a:lnTo>
                      <a:pt x="337751" y="4012605"/>
                    </a:lnTo>
                    <a:lnTo>
                      <a:pt x="0" y="4012605"/>
                    </a:lnTo>
                    <a:close/>
                  </a:path>
                </a:pathLst>
              </a:custGeom>
              <a:gradFill rotWithShape="1">
                <a:gsLst>
                  <a:gs pos="0">
                    <a:srgbClr val="78BACE">
                      <a:alpha val="100000"/>
                    </a:srgbClr>
                  </a:gs>
                  <a:gs pos="100000">
                    <a:srgbClr val="EA8D11">
                      <a:alpha val="11000"/>
                    </a:srgbClr>
                  </a:gs>
                </a:gsLst>
                <a:lin ang="5400000"/>
              </a:gradFill>
            </p:spPr>
          </p:sp>
          <p:sp>
            <p:nvSpPr>
              <p:cNvPr id="45" name="TextBox 5">
                <a:extLst>
                  <a:ext uri="{FF2B5EF4-FFF2-40B4-BE49-F238E27FC236}">
                    <a16:creationId xmlns:a16="http://schemas.microsoft.com/office/drawing/2014/main" id="{1FB7AC68-0A4F-8E5C-FAA1-274EDF0A61B1}"/>
                  </a:ext>
                </a:extLst>
              </p:cNvPr>
              <p:cNvSpPr txBox="1"/>
              <p:nvPr/>
            </p:nvSpPr>
            <p:spPr>
              <a:xfrm>
                <a:off x="0" y="-38100"/>
                <a:ext cx="337751" cy="4050705"/>
              </a:xfrm>
              <a:prstGeom prst="rect">
                <a:avLst/>
              </a:prstGeom>
            </p:spPr>
            <p:txBody>
              <a:bodyPr lIns="50800" tIns="50800" rIns="50800" bIns="50800" rtlCol="0" anchor="ctr"/>
              <a:lstStyle/>
              <a:p>
                <a:pPr algn="ctr">
                  <a:lnSpc>
                    <a:spcPts val="2659"/>
                  </a:lnSpc>
                </a:pPr>
                <a:endParaRPr/>
              </a:p>
            </p:txBody>
          </p:sp>
        </p:grpSp>
        <p:grpSp>
          <p:nvGrpSpPr>
            <p:cNvPr id="40" name="Group 6">
              <a:extLst>
                <a:ext uri="{FF2B5EF4-FFF2-40B4-BE49-F238E27FC236}">
                  <a16:creationId xmlns:a16="http://schemas.microsoft.com/office/drawing/2014/main" id="{F53BF47E-6E28-03AA-67D6-2706BB09BFC4}"/>
                </a:ext>
              </a:extLst>
            </p:cNvPr>
            <p:cNvGrpSpPr/>
            <p:nvPr/>
          </p:nvGrpSpPr>
          <p:grpSpPr>
            <a:xfrm>
              <a:off x="1662298" y="6597814"/>
              <a:ext cx="8292303" cy="15007592"/>
              <a:chOff x="0" y="0"/>
              <a:chExt cx="1637986" cy="2964463"/>
            </a:xfrm>
          </p:grpSpPr>
          <p:sp>
            <p:nvSpPr>
              <p:cNvPr id="42" name="Freeform 7">
                <a:extLst>
                  <a:ext uri="{FF2B5EF4-FFF2-40B4-BE49-F238E27FC236}">
                    <a16:creationId xmlns:a16="http://schemas.microsoft.com/office/drawing/2014/main" id="{8E39FBD9-E953-A780-824C-3409A8A2E879}"/>
                  </a:ext>
                </a:extLst>
              </p:cNvPr>
              <p:cNvSpPr/>
              <p:nvPr/>
            </p:nvSpPr>
            <p:spPr>
              <a:xfrm>
                <a:off x="0" y="0"/>
                <a:ext cx="1637986" cy="2964463"/>
              </a:xfrm>
              <a:custGeom>
                <a:avLst/>
                <a:gdLst/>
                <a:ahLst/>
                <a:cxnLst/>
                <a:rect l="l" t="t" r="r" b="b"/>
                <a:pathLst>
                  <a:path w="1637986" h="2964463">
                    <a:moveTo>
                      <a:pt x="0" y="0"/>
                    </a:moveTo>
                    <a:lnTo>
                      <a:pt x="1637986" y="0"/>
                    </a:lnTo>
                    <a:lnTo>
                      <a:pt x="1637986" y="2964463"/>
                    </a:lnTo>
                    <a:lnTo>
                      <a:pt x="0" y="2964463"/>
                    </a:lnTo>
                    <a:close/>
                  </a:path>
                </a:pathLst>
              </a:custGeom>
              <a:gradFill rotWithShape="1">
                <a:gsLst>
                  <a:gs pos="0">
                    <a:srgbClr val="78BACE">
                      <a:alpha val="100000"/>
                    </a:srgbClr>
                  </a:gs>
                  <a:gs pos="100000">
                    <a:srgbClr val="EA8D11">
                      <a:alpha val="11000"/>
                    </a:srgbClr>
                  </a:gs>
                </a:gsLst>
                <a:lin ang="5400000"/>
              </a:gradFill>
            </p:spPr>
          </p:sp>
          <p:sp>
            <p:nvSpPr>
              <p:cNvPr id="43" name="TextBox 8">
                <a:extLst>
                  <a:ext uri="{FF2B5EF4-FFF2-40B4-BE49-F238E27FC236}">
                    <a16:creationId xmlns:a16="http://schemas.microsoft.com/office/drawing/2014/main" id="{7AE3C5F3-A015-EC98-D16A-CB6DEE6BDB8B}"/>
                  </a:ext>
                </a:extLst>
              </p:cNvPr>
              <p:cNvSpPr txBox="1"/>
              <p:nvPr/>
            </p:nvSpPr>
            <p:spPr>
              <a:xfrm>
                <a:off x="0" y="-38100"/>
                <a:ext cx="1637986" cy="3002563"/>
              </a:xfrm>
              <a:prstGeom prst="rect">
                <a:avLst/>
              </a:prstGeom>
            </p:spPr>
            <p:txBody>
              <a:bodyPr lIns="50800" tIns="50800" rIns="50800" bIns="50800" rtlCol="0" anchor="ctr"/>
              <a:lstStyle/>
              <a:p>
                <a:pPr algn="ctr">
                  <a:lnSpc>
                    <a:spcPts val="2659"/>
                  </a:lnSpc>
                </a:pPr>
                <a:endParaRPr/>
              </a:p>
            </p:txBody>
          </p:sp>
        </p:grpSp>
        <p:sp>
          <p:nvSpPr>
            <p:cNvPr id="41" name="Freeform 9">
              <a:extLst>
                <a:ext uri="{FF2B5EF4-FFF2-40B4-BE49-F238E27FC236}">
                  <a16:creationId xmlns:a16="http://schemas.microsoft.com/office/drawing/2014/main" id="{093AE75E-2BEB-0466-044E-417D6C72F191}"/>
                </a:ext>
              </a:extLst>
            </p:cNvPr>
            <p:cNvSpPr/>
            <p:nvPr/>
          </p:nvSpPr>
          <p:spPr>
            <a:xfrm>
              <a:off x="0" y="7503796"/>
              <a:ext cx="11904035" cy="11904035"/>
            </a:xfrm>
            <a:custGeom>
              <a:avLst/>
              <a:gdLst/>
              <a:ahLst/>
              <a:cxnLst/>
              <a:rect l="l" t="t" r="r" b="b"/>
              <a:pathLst>
                <a:path w="11904035" h="11904035">
                  <a:moveTo>
                    <a:pt x="0" y="0"/>
                  </a:moveTo>
                  <a:lnTo>
                    <a:pt x="11904035" y="0"/>
                  </a:lnTo>
                  <a:lnTo>
                    <a:pt x="11904035" y="11904035"/>
                  </a:lnTo>
                  <a:lnTo>
                    <a:pt x="0" y="11904035"/>
                  </a:lnTo>
                  <a:lnTo>
                    <a:pt x="0" y="0"/>
                  </a:lnTo>
                  <a:close/>
                </a:path>
              </a:pathLst>
            </a:custGeom>
            <a:blipFill>
              <a:blip r:embed="rId9">
                <a:alphaModFix amt="23000"/>
              </a:blip>
              <a:stretch>
                <a:fillRect/>
              </a:stretch>
            </a:blipFill>
          </p:spPr>
        </p:sp>
      </p:grpSp>
      <p:grpSp>
        <p:nvGrpSpPr>
          <p:cNvPr id="46" name="Group 10">
            <a:extLst>
              <a:ext uri="{FF2B5EF4-FFF2-40B4-BE49-F238E27FC236}">
                <a16:creationId xmlns:a16="http://schemas.microsoft.com/office/drawing/2014/main" id="{279D9BF9-DC65-B373-EC59-A64CC2403728}"/>
              </a:ext>
            </a:extLst>
          </p:cNvPr>
          <p:cNvGrpSpPr>
            <a:grpSpLocks noChangeAspect="1"/>
          </p:cNvGrpSpPr>
          <p:nvPr/>
        </p:nvGrpSpPr>
        <p:grpSpPr>
          <a:xfrm rot="9283048">
            <a:off x="1028699" y="-10690344"/>
            <a:ext cx="7288991" cy="7260519"/>
            <a:chOff x="0" y="0"/>
            <a:chExt cx="6502400" cy="6477000"/>
          </a:xfrm>
        </p:grpSpPr>
        <p:sp>
          <p:nvSpPr>
            <p:cNvPr id="47" name="Freeform 11">
              <a:extLst>
                <a:ext uri="{FF2B5EF4-FFF2-40B4-BE49-F238E27FC236}">
                  <a16:creationId xmlns:a16="http://schemas.microsoft.com/office/drawing/2014/main" id="{16B0AA66-AB14-DBBC-FDA3-EEF67FE7084D}"/>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stretch>
                <a:fillRect l="-24712" r="-24712"/>
              </a:stretch>
            </a:blipFill>
          </p:spPr>
        </p:sp>
        <p:sp>
          <p:nvSpPr>
            <p:cNvPr id="48" name="Freeform 12">
              <a:extLst>
                <a:ext uri="{FF2B5EF4-FFF2-40B4-BE49-F238E27FC236}">
                  <a16:creationId xmlns:a16="http://schemas.microsoft.com/office/drawing/2014/main" id="{3136BCDB-F213-D3EE-D201-EC26BCFE82A7}"/>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49" name="Freeform 13">
            <a:extLst>
              <a:ext uri="{FF2B5EF4-FFF2-40B4-BE49-F238E27FC236}">
                <a16:creationId xmlns:a16="http://schemas.microsoft.com/office/drawing/2014/main" id="{96322B46-688B-3C29-55C3-504875CFB588}"/>
              </a:ext>
            </a:extLst>
          </p:cNvPr>
          <p:cNvSpPr/>
          <p:nvPr/>
        </p:nvSpPr>
        <p:spPr>
          <a:xfrm flipH="1" flipV="1">
            <a:off x="20534749" y="1414462"/>
            <a:ext cx="10113837" cy="8697900"/>
          </a:xfrm>
          <a:custGeom>
            <a:avLst/>
            <a:gdLst/>
            <a:ahLst/>
            <a:cxnLst/>
            <a:rect l="l" t="t" r="r" b="b"/>
            <a:pathLst>
              <a:path w="10113837" h="8697900">
                <a:moveTo>
                  <a:pt x="10113838" y="8697900"/>
                </a:moveTo>
                <a:lnTo>
                  <a:pt x="0" y="8697900"/>
                </a:lnTo>
                <a:lnTo>
                  <a:pt x="0" y="0"/>
                </a:lnTo>
                <a:lnTo>
                  <a:pt x="10113838" y="0"/>
                </a:lnTo>
                <a:lnTo>
                  <a:pt x="10113838" y="8697900"/>
                </a:lnTo>
                <a:close/>
              </a:path>
            </a:pathLst>
          </a:custGeom>
          <a:blipFill>
            <a:blip r:embed="rId11">
              <a:alphaModFix amt="29000"/>
              <a:extLst>
                <a:ext uri="{96DAC541-7B7A-43D3-8B79-37D633B846F1}">
                  <asvg:svgBlip xmlns:asvg="http://schemas.microsoft.com/office/drawing/2016/SVG/main" r:embed="rId12"/>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9B9B9B">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2651298" y="-2830981"/>
            <a:ext cx="10113837" cy="8697900"/>
          </a:xfrm>
          <a:custGeom>
            <a:avLst/>
            <a:gdLst/>
            <a:ahLst/>
            <a:cxnLst/>
            <a:rect l="l" t="t" r="r" b="b"/>
            <a:pathLst>
              <a:path w="10113837" h="8697900">
                <a:moveTo>
                  <a:pt x="0" y="0"/>
                </a:moveTo>
                <a:lnTo>
                  <a:pt x="10113837" y="0"/>
                </a:lnTo>
                <a:lnTo>
                  <a:pt x="10113837" y="8697900"/>
                </a:lnTo>
                <a:lnTo>
                  <a:pt x="0" y="8697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3128510" y="4866153"/>
            <a:ext cx="10113837" cy="8697900"/>
          </a:xfrm>
          <a:custGeom>
            <a:avLst/>
            <a:gdLst/>
            <a:ahLst/>
            <a:cxnLst/>
            <a:rect l="l" t="t" r="r" b="b"/>
            <a:pathLst>
              <a:path w="10113837" h="8697900">
                <a:moveTo>
                  <a:pt x="10113837" y="0"/>
                </a:moveTo>
                <a:lnTo>
                  <a:pt x="0" y="0"/>
                </a:lnTo>
                <a:lnTo>
                  <a:pt x="0" y="8697900"/>
                </a:lnTo>
                <a:lnTo>
                  <a:pt x="10113837" y="8697900"/>
                </a:lnTo>
                <a:lnTo>
                  <a:pt x="10113837"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6737873" y="8736873"/>
            <a:ext cx="223322" cy="819531"/>
          </a:xfrm>
          <a:custGeom>
            <a:avLst/>
            <a:gdLst/>
            <a:ahLst/>
            <a:cxnLst/>
            <a:rect l="l" t="t" r="r" b="b"/>
            <a:pathLst>
              <a:path w="223322" h="819531">
                <a:moveTo>
                  <a:pt x="0" y="0"/>
                </a:moveTo>
                <a:lnTo>
                  <a:pt x="223323" y="0"/>
                </a:lnTo>
                <a:lnTo>
                  <a:pt x="223323" y="819531"/>
                </a:lnTo>
                <a:lnTo>
                  <a:pt x="0" y="8195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7936464" y="1108203"/>
            <a:ext cx="223322" cy="819531"/>
          </a:xfrm>
          <a:custGeom>
            <a:avLst/>
            <a:gdLst/>
            <a:ahLst/>
            <a:cxnLst/>
            <a:rect l="l" t="t" r="r" b="b"/>
            <a:pathLst>
              <a:path w="223322" h="819531">
                <a:moveTo>
                  <a:pt x="0" y="0"/>
                </a:moveTo>
                <a:lnTo>
                  <a:pt x="223322" y="0"/>
                </a:lnTo>
                <a:lnTo>
                  <a:pt x="223322" y="819531"/>
                </a:lnTo>
                <a:lnTo>
                  <a:pt x="0" y="8195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AutoShape 6"/>
          <p:cNvSpPr/>
          <p:nvPr/>
        </p:nvSpPr>
        <p:spPr>
          <a:xfrm>
            <a:off x="7638359" y="4979875"/>
            <a:ext cx="6492240" cy="0"/>
          </a:xfrm>
          <a:prstGeom prst="line">
            <a:avLst/>
          </a:prstGeom>
          <a:ln w="38100" cap="flat">
            <a:solidFill>
              <a:srgbClr val="000000"/>
            </a:solidFill>
            <a:prstDash val="solid"/>
            <a:headEnd type="none" w="sm" len="sm"/>
            <a:tailEnd type="none" w="sm" len="sm"/>
          </a:ln>
        </p:spPr>
      </p:sp>
      <p:sp>
        <p:nvSpPr>
          <p:cNvPr id="7" name="Freeform 7"/>
          <p:cNvSpPr/>
          <p:nvPr/>
        </p:nvSpPr>
        <p:spPr>
          <a:xfrm>
            <a:off x="6039886" y="197251"/>
            <a:ext cx="5477271" cy="4114800"/>
          </a:xfrm>
          <a:custGeom>
            <a:avLst/>
            <a:gdLst/>
            <a:ahLst/>
            <a:cxnLst/>
            <a:rect l="l" t="t" r="r" b="b"/>
            <a:pathLst>
              <a:path w="5477271" h="4114800">
                <a:moveTo>
                  <a:pt x="0" y="0"/>
                </a:moveTo>
                <a:lnTo>
                  <a:pt x="5477271" y="0"/>
                </a:lnTo>
                <a:lnTo>
                  <a:pt x="547727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7638359" y="2276110"/>
            <a:ext cx="7015010" cy="1023558"/>
          </a:xfrm>
          <a:prstGeom prst="rect">
            <a:avLst/>
          </a:prstGeom>
        </p:spPr>
        <p:txBody>
          <a:bodyPr lIns="0" tIns="0" rIns="0" bIns="0" rtlCol="0" anchor="t">
            <a:spAutoFit/>
          </a:bodyPr>
          <a:lstStyle/>
          <a:p>
            <a:pPr algn="l">
              <a:lnSpc>
                <a:spcPts val="7670"/>
              </a:lnSpc>
              <a:spcBef>
                <a:spcPct val="0"/>
              </a:spcBef>
            </a:pPr>
            <a:r>
              <a:rPr lang="en-US" sz="5478">
                <a:solidFill>
                  <a:srgbClr val="78BACE"/>
                </a:solidFill>
                <a:latin typeface="Codec Pro Bold"/>
              </a:rPr>
              <a:t>Résumé </a:t>
            </a:r>
          </a:p>
        </p:txBody>
      </p:sp>
      <p:sp>
        <p:nvSpPr>
          <p:cNvPr id="9" name="TextBox 9"/>
          <p:cNvSpPr txBox="1"/>
          <p:nvPr/>
        </p:nvSpPr>
        <p:spPr>
          <a:xfrm>
            <a:off x="1899701" y="5303725"/>
            <a:ext cx="14169929" cy="3761696"/>
          </a:xfrm>
          <a:prstGeom prst="rect">
            <a:avLst/>
          </a:prstGeom>
        </p:spPr>
        <p:txBody>
          <a:bodyPr lIns="0" tIns="0" rIns="0" bIns="0" rtlCol="0" anchor="t">
            <a:spAutoFit/>
          </a:bodyPr>
          <a:lstStyle/>
          <a:p>
            <a:pPr algn="ctr">
              <a:lnSpc>
                <a:spcPts val="3712"/>
              </a:lnSpc>
            </a:pPr>
            <a:r>
              <a:rPr lang="en-US" sz="2651">
                <a:solidFill>
                  <a:srgbClr val="000000"/>
                </a:solidFill>
                <a:latin typeface="Codec Pro"/>
              </a:rPr>
              <a:t>Ce rapport se concentre sur la conception et la création d'une application desktop dédié à la gestion d’une agence immobilière. L'objectif principal de ce projet est d'améliorer la gestion interne de l’agence en fournissant un outil analytique proposant ainsi des fonctionnalités permettant de suivre, analyser et gérer efficacement les clients, les biens, les agents et d'autres aspects importants de l'activité immobilière. Grâce à une interface conviviale, le personnel pourra gérer les informations, accéder aux fonctionnalités nécessaires au besoin.</a:t>
            </a:r>
          </a:p>
          <a:p>
            <a:pPr algn="ctr">
              <a:lnSpc>
                <a:spcPts val="3712"/>
              </a:lnSpc>
              <a:spcBef>
                <a:spcPct val="0"/>
              </a:spcBef>
            </a:pPr>
            <a:endParaRPr lang="en-US" sz="2651">
              <a:solidFill>
                <a:srgbClr val="000000"/>
              </a:solidFill>
              <a:latin typeface="Codec Pro"/>
            </a:endParaRPr>
          </a:p>
        </p:txBody>
      </p:sp>
      <p:sp>
        <p:nvSpPr>
          <p:cNvPr id="10" name="TextBox 10"/>
          <p:cNvSpPr txBox="1"/>
          <p:nvPr/>
        </p:nvSpPr>
        <p:spPr>
          <a:xfrm>
            <a:off x="7638359" y="2917943"/>
            <a:ext cx="7757595" cy="1642130"/>
          </a:xfrm>
          <a:prstGeom prst="rect">
            <a:avLst/>
          </a:prstGeom>
        </p:spPr>
        <p:txBody>
          <a:bodyPr lIns="0" tIns="0" rIns="0" bIns="0" rtlCol="0" anchor="t">
            <a:spAutoFit/>
          </a:bodyPr>
          <a:lstStyle/>
          <a:p>
            <a:pPr algn="l">
              <a:lnSpc>
                <a:spcPts val="12313"/>
              </a:lnSpc>
              <a:spcBef>
                <a:spcPct val="0"/>
              </a:spcBef>
            </a:pPr>
            <a:r>
              <a:rPr lang="en-US" sz="8795">
                <a:solidFill>
                  <a:srgbClr val="000000"/>
                </a:solidFill>
                <a:latin typeface="Codec Pro Bold"/>
              </a:rPr>
              <a:t>du rapport </a:t>
            </a:r>
          </a:p>
        </p:txBody>
      </p:sp>
      <p:grpSp>
        <p:nvGrpSpPr>
          <p:cNvPr id="11" name="Group 5">
            <a:extLst>
              <a:ext uri="{FF2B5EF4-FFF2-40B4-BE49-F238E27FC236}">
                <a16:creationId xmlns:a16="http://schemas.microsoft.com/office/drawing/2014/main" id="{525C4A83-C3B9-3380-5177-E5026E735692}"/>
              </a:ext>
            </a:extLst>
          </p:cNvPr>
          <p:cNvGrpSpPr/>
          <p:nvPr/>
        </p:nvGrpSpPr>
        <p:grpSpPr>
          <a:xfrm>
            <a:off x="-18439165" y="-4358912"/>
            <a:ext cx="14032162" cy="19004824"/>
            <a:chOff x="0" y="0"/>
            <a:chExt cx="18709550" cy="25339766"/>
          </a:xfrm>
        </p:grpSpPr>
        <p:sp>
          <p:nvSpPr>
            <p:cNvPr id="12" name="Freeform 6">
              <a:extLst>
                <a:ext uri="{FF2B5EF4-FFF2-40B4-BE49-F238E27FC236}">
                  <a16:creationId xmlns:a16="http://schemas.microsoft.com/office/drawing/2014/main" id="{C0BC1F59-3C13-31D0-B728-37517B7F745A}"/>
                </a:ext>
              </a:extLst>
            </p:cNvPr>
            <p:cNvSpPr/>
            <p:nvPr/>
          </p:nvSpPr>
          <p:spPr>
            <a:xfrm rot="-3450361" flipH="1">
              <a:off x="1411553" y="13698774"/>
              <a:ext cx="10751572" cy="9246352"/>
            </a:xfrm>
            <a:custGeom>
              <a:avLst/>
              <a:gdLst/>
              <a:ahLst/>
              <a:cxnLst/>
              <a:rect l="l" t="t" r="r" b="b"/>
              <a:pathLst>
                <a:path w="10751572" h="9246352">
                  <a:moveTo>
                    <a:pt x="10751572" y="0"/>
                  </a:moveTo>
                  <a:lnTo>
                    <a:pt x="0" y="0"/>
                  </a:lnTo>
                  <a:lnTo>
                    <a:pt x="0" y="9246352"/>
                  </a:lnTo>
                  <a:lnTo>
                    <a:pt x="10751572" y="9246352"/>
                  </a:lnTo>
                  <a:lnTo>
                    <a:pt x="1075157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7">
              <a:extLst>
                <a:ext uri="{FF2B5EF4-FFF2-40B4-BE49-F238E27FC236}">
                  <a16:creationId xmlns:a16="http://schemas.microsoft.com/office/drawing/2014/main" id="{8220DF81-CAF6-379E-64FD-03DB4FABE295}"/>
                </a:ext>
              </a:extLst>
            </p:cNvPr>
            <p:cNvSpPr/>
            <p:nvPr/>
          </p:nvSpPr>
          <p:spPr>
            <a:xfrm rot="4214711">
              <a:off x="5893969" y="2219046"/>
              <a:ext cx="11936001" cy="10264961"/>
            </a:xfrm>
            <a:custGeom>
              <a:avLst/>
              <a:gdLst/>
              <a:ahLst/>
              <a:cxnLst/>
              <a:rect l="l" t="t" r="r" b="b"/>
              <a:pathLst>
                <a:path w="11936001" h="10264961">
                  <a:moveTo>
                    <a:pt x="0" y="0"/>
                  </a:moveTo>
                  <a:lnTo>
                    <a:pt x="11936001" y="0"/>
                  </a:lnTo>
                  <a:lnTo>
                    <a:pt x="11936001" y="10264960"/>
                  </a:lnTo>
                  <a:lnTo>
                    <a:pt x="0" y="102649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8">
              <a:extLst>
                <a:ext uri="{FF2B5EF4-FFF2-40B4-BE49-F238E27FC236}">
                  <a16:creationId xmlns:a16="http://schemas.microsoft.com/office/drawing/2014/main" id="{9CFC0427-5730-9387-0AA3-6E93FC3B002A}"/>
                </a:ext>
              </a:extLst>
            </p:cNvPr>
            <p:cNvGrpSpPr/>
            <p:nvPr/>
          </p:nvGrpSpPr>
          <p:grpSpPr>
            <a:xfrm>
              <a:off x="8752854" y="8517267"/>
              <a:ext cx="8891610" cy="8891610"/>
              <a:chOff x="0" y="0"/>
              <a:chExt cx="812800" cy="812800"/>
            </a:xfrm>
          </p:grpSpPr>
          <p:sp>
            <p:nvSpPr>
              <p:cNvPr id="38" name="Freeform 9">
                <a:extLst>
                  <a:ext uri="{FF2B5EF4-FFF2-40B4-BE49-F238E27FC236}">
                    <a16:creationId xmlns:a16="http://schemas.microsoft.com/office/drawing/2014/main" id="{C6E13B59-B848-431C-DD0D-3901E5F359A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FFFFF"/>
                </a:solidFill>
                <a:prstDash val="dash"/>
                <a:miter/>
              </a:ln>
            </p:spPr>
          </p:sp>
          <p:sp>
            <p:nvSpPr>
              <p:cNvPr id="39" name="TextBox 10">
                <a:extLst>
                  <a:ext uri="{FF2B5EF4-FFF2-40B4-BE49-F238E27FC236}">
                    <a16:creationId xmlns:a16="http://schemas.microsoft.com/office/drawing/2014/main" id="{92AD1D51-36C0-9D29-09C7-CFD31B80B57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1">
              <a:extLst>
                <a:ext uri="{FF2B5EF4-FFF2-40B4-BE49-F238E27FC236}">
                  <a16:creationId xmlns:a16="http://schemas.microsoft.com/office/drawing/2014/main" id="{85F68220-8A2D-1361-BB3C-A068C65B7FD6}"/>
                </a:ext>
              </a:extLst>
            </p:cNvPr>
            <p:cNvGrpSpPr/>
            <p:nvPr/>
          </p:nvGrpSpPr>
          <p:grpSpPr>
            <a:xfrm>
              <a:off x="9078226" y="8842639"/>
              <a:ext cx="8240866" cy="8240866"/>
              <a:chOff x="0" y="0"/>
              <a:chExt cx="812800" cy="812800"/>
            </a:xfrm>
          </p:grpSpPr>
          <p:sp>
            <p:nvSpPr>
              <p:cNvPr id="36" name="Freeform 12">
                <a:extLst>
                  <a:ext uri="{FF2B5EF4-FFF2-40B4-BE49-F238E27FC236}">
                    <a16:creationId xmlns:a16="http://schemas.microsoft.com/office/drawing/2014/main" id="{48D7CFFC-BB4F-8532-CBB8-BC06BBCAEAB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37" name="TextBox 13">
                <a:extLst>
                  <a:ext uri="{FF2B5EF4-FFF2-40B4-BE49-F238E27FC236}">
                    <a16:creationId xmlns:a16="http://schemas.microsoft.com/office/drawing/2014/main" id="{4C10E4E8-85A1-71EE-B522-35882961D00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4">
              <a:extLst>
                <a:ext uri="{FF2B5EF4-FFF2-40B4-BE49-F238E27FC236}">
                  <a16:creationId xmlns:a16="http://schemas.microsoft.com/office/drawing/2014/main" id="{099B4FD5-5B0A-8C85-4FE8-F7E489B16CDD}"/>
                </a:ext>
              </a:extLst>
            </p:cNvPr>
            <p:cNvGrpSpPr>
              <a:grpSpLocks noChangeAspect="1"/>
            </p:cNvGrpSpPr>
            <p:nvPr/>
          </p:nvGrpSpPr>
          <p:grpSpPr>
            <a:xfrm>
              <a:off x="9898836" y="9663250"/>
              <a:ext cx="6599645" cy="6599645"/>
              <a:chOff x="0" y="0"/>
              <a:chExt cx="14840029" cy="14840029"/>
            </a:xfrm>
          </p:grpSpPr>
          <p:sp>
            <p:nvSpPr>
              <p:cNvPr id="33" name="Freeform 15">
                <a:extLst>
                  <a:ext uri="{FF2B5EF4-FFF2-40B4-BE49-F238E27FC236}">
                    <a16:creationId xmlns:a16="http://schemas.microsoft.com/office/drawing/2014/main" id="{99F8A62C-55C1-2ADB-8EB8-D9A05A249D20}"/>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293A56"/>
              </a:solidFill>
            </p:spPr>
          </p:sp>
          <p:sp>
            <p:nvSpPr>
              <p:cNvPr id="34" name="Freeform 16">
                <a:extLst>
                  <a:ext uri="{FF2B5EF4-FFF2-40B4-BE49-F238E27FC236}">
                    <a16:creationId xmlns:a16="http://schemas.microsoft.com/office/drawing/2014/main" id="{5793998C-6501-9EB8-0DA5-68596106B6D4}"/>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35" name="Freeform 17">
                <a:extLst>
                  <a:ext uri="{FF2B5EF4-FFF2-40B4-BE49-F238E27FC236}">
                    <a16:creationId xmlns:a16="http://schemas.microsoft.com/office/drawing/2014/main" id="{D20E68AA-3209-8387-2A73-DE0DFE1B2F7E}"/>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47601" r="-47601"/>
                </a:stretch>
              </a:blipFill>
            </p:spPr>
          </p:sp>
        </p:grpSp>
        <p:sp>
          <p:nvSpPr>
            <p:cNvPr id="17" name="Freeform 18">
              <a:extLst>
                <a:ext uri="{FF2B5EF4-FFF2-40B4-BE49-F238E27FC236}">
                  <a16:creationId xmlns:a16="http://schemas.microsoft.com/office/drawing/2014/main" id="{137AB7A1-5091-1188-F804-9E59569CFD27}"/>
                </a:ext>
              </a:extLst>
            </p:cNvPr>
            <p:cNvSpPr/>
            <p:nvPr/>
          </p:nvSpPr>
          <p:spPr>
            <a:xfrm flipH="1">
              <a:off x="8200381" y="8062555"/>
              <a:ext cx="4900518" cy="9801036"/>
            </a:xfrm>
            <a:custGeom>
              <a:avLst/>
              <a:gdLst/>
              <a:ahLst/>
              <a:cxnLst/>
              <a:rect l="l" t="t" r="r" b="b"/>
              <a:pathLst>
                <a:path w="4900518" h="9801036">
                  <a:moveTo>
                    <a:pt x="4900518" y="0"/>
                  </a:moveTo>
                  <a:lnTo>
                    <a:pt x="0" y="0"/>
                  </a:lnTo>
                  <a:lnTo>
                    <a:pt x="0" y="9801035"/>
                  </a:lnTo>
                  <a:lnTo>
                    <a:pt x="4900518" y="9801035"/>
                  </a:lnTo>
                  <a:lnTo>
                    <a:pt x="4900518"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8" name="Group 19">
              <a:extLst>
                <a:ext uri="{FF2B5EF4-FFF2-40B4-BE49-F238E27FC236}">
                  <a16:creationId xmlns:a16="http://schemas.microsoft.com/office/drawing/2014/main" id="{6F0CA483-A630-A7D9-DC2F-49F1F6EE6C55}"/>
                </a:ext>
              </a:extLst>
            </p:cNvPr>
            <p:cNvGrpSpPr/>
            <p:nvPr/>
          </p:nvGrpSpPr>
          <p:grpSpPr>
            <a:xfrm>
              <a:off x="12871451" y="17634142"/>
              <a:ext cx="458896" cy="458896"/>
              <a:chOff x="0" y="0"/>
              <a:chExt cx="812800" cy="812800"/>
            </a:xfrm>
          </p:grpSpPr>
          <p:sp>
            <p:nvSpPr>
              <p:cNvPr id="31" name="Freeform 20">
                <a:extLst>
                  <a:ext uri="{FF2B5EF4-FFF2-40B4-BE49-F238E27FC236}">
                    <a16:creationId xmlns:a16="http://schemas.microsoft.com/office/drawing/2014/main" id="{886977A3-533A-EA8B-783C-B52C3735481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32" name="TextBox 21">
                <a:extLst>
                  <a:ext uri="{FF2B5EF4-FFF2-40B4-BE49-F238E27FC236}">
                    <a16:creationId xmlns:a16="http://schemas.microsoft.com/office/drawing/2014/main" id="{C81AEEDE-7173-4939-08C6-F55BB6CAA76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22">
              <a:extLst>
                <a:ext uri="{FF2B5EF4-FFF2-40B4-BE49-F238E27FC236}">
                  <a16:creationId xmlns:a16="http://schemas.microsoft.com/office/drawing/2014/main" id="{9A4FE7BB-F28C-C671-B12A-E95AAB821982}"/>
                </a:ext>
              </a:extLst>
            </p:cNvPr>
            <p:cNvGrpSpPr/>
            <p:nvPr/>
          </p:nvGrpSpPr>
          <p:grpSpPr>
            <a:xfrm>
              <a:off x="12871451" y="7862852"/>
              <a:ext cx="458896" cy="458896"/>
              <a:chOff x="0" y="0"/>
              <a:chExt cx="812800" cy="812800"/>
            </a:xfrm>
          </p:grpSpPr>
          <p:sp>
            <p:nvSpPr>
              <p:cNvPr id="29" name="Freeform 23">
                <a:extLst>
                  <a:ext uri="{FF2B5EF4-FFF2-40B4-BE49-F238E27FC236}">
                    <a16:creationId xmlns:a16="http://schemas.microsoft.com/office/drawing/2014/main" id="{28EBA78D-4009-1C80-A0ED-685F25177A8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30" name="TextBox 24">
                <a:extLst>
                  <a:ext uri="{FF2B5EF4-FFF2-40B4-BE49-F238E27FC236}">
                    <a16:creationId xmlns:a16="http://schemas.microsoft.com/office/drawing/2014/main" id="{4BA65A96-E0D8-BBDF-402F-2AA612B40A0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5">
              <a:extLst>
                <a:ext uri="{FF2B5EF4-FFF2-40B4-BE49-F238E27FC236}">
                  <a16:creationId xmlns:a16="http://schemas.microsoft.com/office/drawing/2014/main" id="{94F8DA5C-C64B-BDF2-4181-2A7108E244D4}"/>
                </a:ext>
              </a:extLst>
            </p:cNvPr>
            <p:cNvGrpSpPr/>
            <p:nvPr/>
          </p:nvGrpSpPr>
          <p:grpSpPr>
            <a:xfrm>
              <a:off x="10650640" y="3998021"/>
              <a:ext cx="3218783" cy="3218783"/>
              <a:chOff x="0" y="0"/>
              <a:chExt cx="812800" cy="812800"/>
            </a:xfrm>
          </p:grpSpPr>
          <p:sp>
            <p:nvSpPr>
              <p:cNvPr id="27" name="Freeform 26">
                <a:extLst>
                  <a:ext uri="{FF2B5EF4-FFF2-40B4-BE49-F238E27FC236}">
                    <a16:creationId xmlns:a16="http://schemas.microsoft.com/office/drawing/2014/main" id="{D83064E4-0020-C6E4-85C1-254EE851DEF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28" name="TextBox 27">
                <a:extLst>
                  <a:ext uri="{FF2B5EF4-FFF2-40B4-BE49-F238E27FC236}">
                    <a16:creationId xmlns:a16="http://schemas.microsoft.com/office/drawing/2014/main" id="{0F508635-3EE4-8EE0-0916-2836CAFF8FA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8">
              <a:extLst>
                <a:ext uri="{FF2B5EF4-FFF2-40B4-BE49-F238E27FC236}">
                  <a16:creationId xmlns:a16="http://schemas.microsoft.com/office/drawing/2014/main" id="{EA00F74C-385E-5AFF-A7D4-A236549ADB69}"/>
                </a:ext>
              </a:extLst>
            </p:cNvPr>
            <p:cNvGrpSpPr/>
            <p:nvPr/>
          </p:nvGrpSpPr>
          <p:grpSpPr>
            <a:xfrm>
              <a:off x="13749909" y="18640778"/>
              <a:ext cx="2183110" cy="2183110"/>
              <a:chOff x="0" y="0"/>
              <a:chExt cx="812800" cy="812800"/>
            </a:xfrm>
          </p:grpSpPr>
          <p:sp>
            <p:nvSpPr>
              <p:cNvPr id="25" name="Freeform 29">
                <a:extLst>
                  <a:ext uri="{FF2B5EF4-FFF2-40B4-BE49-F238E27FC236}">
                    <a16:creationId xmlns:a16="http://schemas.microsoft.com/office/drawing/2014/main" id="{C64C235B-FB8A-E909-1E0A-4FA6A9E8030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26" name="TextBox 30">
                <a:extLst>
                  <a:ext uri="{FF2B5EF4-FFF2-40B4-BE49-F238E27FC236}">
                    <a16:creationId xmlns:a16="http://schemas.microsoft.com/office/drawing/2014/main" id="{C7661365-C1FF-0A37-0694-366CFA41AE4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31">
              <a:extLst>
                <a:ext uri="{FF2B5EF4-FFF2-40B4-BE49-F238E27FC236}">
                  <a16:creationId xmlns:a16="http://schemas.microsoft.com/office/drawing/2014/main" id="{B0F13BFD-9DC0-D8B0-613D-2095AB3E10D1}"/>
                </a:ext>
              </a:extLst>
            </p:cNvPr>
            <p:cNvGrpSpPr/>
            <p:nvPr/>
          </p:nvGrpSpPr>
          <p:grpSpPr>
            <a:xfrm>
              <a:off x="14841464" y="7140749"/>
              <a:ext cx="826215" cy="826215"/>
              <a:chOff x="0" y="0"/>
              <a:chExt cx="812800" cy="812800"/>
            </a:xfrm>
          </p:grpSpPr>
          <p:sp>
            <p:nvSpPr>
              <p:cNvPr id="23" name="Freeform 32">
                <a:extLst>
                  <a:ext uri="{FF2B5EF4-FFF2-40B4-BE49-F238E27FC236}">
                    <a16:creationId xmlns:a16="http://schemas.microsoft.com/office/drawing/2014/main" id="{342912E6-A1FF-7B43-3208-D51B4B7C67B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24" name="TextBox 33">
                <a:extLst>
                  <a:ext uri="{FF2B5EF4-FFF2-40B4-BE49-F238E27FC236}">
                    <a16:creationId xmlns:a16="http://schemas.microsoft.com/office/drawing/2014/main" id="{049E8DFE-299C-AE2C-723F-65B301C5B81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40" name="Group 34">
            <a:extLst>
              <a:ext uri="{FF2B5EF4-FFF2-40B4-BE49-F238E27FC236}">
                <a16:creationId xmlns:a16="http://schemas.microsoft.com/office/drawing/2014/main" id="{5A709214-E728-EF00-2589-2F2B8323902E}"/>
              </a:ext>
            </a:extLst>
          </p:cNvPr>
          <p:cNvGrpSpPr/>
          <p:nvPr/>
        </p:nvGrpSpPr>
        <p:grpSpPr>
          <a:xfrm>
            <a:off x="21849438" y="4812857"/>
            <a:ext cx="6900003" cy="788473"/>
            <a:chOff x="0" y="0"/>
            <a:chExt cx="1817285" cy="207664"/>
          </a:xfrm>
        </p:grpSpPr>
        <p:sp>
          <p:nvSpPr>
            <p:cNvPr id="41" name="Freeform 35">
              <a:extLst>
                <a:ext uri="{FF2B5EF4-FFF2-40B4-BE49-F238E27FC236}">
                  <a16:creationId xmlns:a16="http://schemas.microsoft.com/office/drawing/2014/main" id="{44D5D545-DFB0-E1B0-6BB3-B31ADD169F40}"/>
                </a:ext>
              </a:extLst>
            </p:cNvPr>
            <p:cNvSpPr/>
            <p:nvPr/>
          </p:nvSpPr>
          <p:spPr>
            <a:xfrm>
              <a:off x="0" y="0"/>
              <a:ext cx="1817285" cy="207664"/>
            </a:xfrm>
            <a:custGeom>
              <a:avLst/>
              <a:gdLst/>
              <a:ahLst/>
              <a:cxnLst/>
              <a:rect l="l" t="t" r="r" b="b"/>
              <a:pathLst>
                <a:path w="1817285" h="207664">
                  <a:moveTo>
                    <a:pt x="103832" y="0"/>
                  </a:moveTo>
                  <a:lnTo>
                    <a:pt x="1713453" y="0"/>
                  </a:lnTo>
                  <a:cubicBezTo>
                    <a:pt x="1740991" y="0"/>
                    <a:pt x="1767401" y="10939"/>
                    <a:pt x="1786873" y="30412"/>
                  </a:cubicBezTo>
                  <a:cubicBezTo>
                    <a:pt x="1806345" y="49884"/>
                    <a:pt x="1817285" y="76294"/>
                    <a:pt x="1817285" y="103832"/>
                  </a:cubicBezTo>
                  <a:lnTo>
                    <a:pt x="1817285" y="103832"/>
                  </a:lnTo>
                  <a:cubicBezTo>
                    <a:pt x="1817285" y="161177"/>
                    <a:pt x="1770798" y="207664"/>
                    <a:pt x="1713453" y="207664"/>
                  </a:cubicBezTo>
                  <a:lnTo>
                    <a:pt x="103832" y="207664"/>
                  </a:lnTo>
                  <a:cubicBezTo>
                    <a:pt x="46487" y="207664"/>
                    <a:pt x="0" y="161177"/>
                    <a:pt x="0" y="103832"/>
                  </a:cubicBezTo>
                  <a:lnTo>
                    <a:pt x="0" y="103832"/>
                  </a:lnTo>
                  <a:cubicBezTo>
                    <a:pt x="0" y="46487"/>
                    <a:pt x="46487" y="0"/>
                    <a:pt x="103832" y="0"/>
                  </a:cubicBezTo>
                  <a:close/>
                </a:path>
              </a:pathLst>
            </a:custGeom>
            <a:solidFill>
              <a:srgbClr val="78BACE"/>
            </a:solidFill>
          </p:spPr>
        </p:sp>
        <p:sp>
          <p:nvSpPr>
            <p:cNvPr id="42" name="TextBox 36">
              <a:extLst>
                <a:ext uri="{FF2B5EF4-FFF2-40B4-BE49-F238E27FC236}">
                  <a16:creationId xmlns:a16="http://schemas.microsoft.com/office/drawing/2014/main" id="{96FEBA32-67E7-801A-DA4C-376770A255A7}"/>
                </a:ext>
              </a:extLst>
            </p:cNvPr>
            <p:cNvSpPr txBox="1"/>
            <p:nvPr/>
          </p:nvSpPr>
          <p:spPr>
            <a:xfrm>
              <a:off x="0" y="-38100"/>
              <a:ext cx="1817285" cy="245764"/>
            </a:xfrm>
            <a:prstGeom prst="rect">
              <a:avLst/>
            </a:prstGeom>
          </p:spPr>
          <p:txBody>
            <a:bodyPr lIns="50800" tIns="50800" rIns="50800" bIns="50800" rtlCol="0" anchor="ctr"/>
            <a:lstStyle/>
            <a:p>
              <a:pPr algn="ctr">
                <a:lnSpc>
                  <a:spcPts val="2659"/>
                </a:lnSpc>
              </a:pPr>
              <a:endParaRPr/>
            </a:p>
          </p:txBody>
        </p:sp>
      </p:grpSp>
      <p:sp>
        <p:nvSpPr>
          <p:cNvPr id="43" name="Freeform 39">
            <a:extLst>
              <a:ext uri="{FF2B5EF4-FFF2-40B4-BE49-F238E27FC236}">
                <a16:creationId xmlns:a16="http://schemas.microsoft.com/office/drawing/2014/main" id="{928BDF8F-ED39-F2EF-C1FE-44C4EC9ED407}"/>
              </a:ext>
            </a:extLst>
          </p:cNvPr>
          <p:cNvSpPr/>
          <p:nvPr/>
        </p:nvSpPr>
        <p:spPr>
          <a:xfrm>
            <a:off x="6789216" y="-2556468"/>
            <a:ext cx="1767626" cy="1767626"/>
          </a:xfrm>
          <a:custGeom>
            <a:avLst/>
            <a:gdLst/>
            <a:ahLst/>
            <a:cxnLst/>
            <a:rect l="l" t="t" r="r" b="b"/>
            <a:pathLst>
              <a:path w="1767626" h="1767626">
                <a:moveTo>
                  <a:pt x="0" y="0"/>
                </a:moveTo>
                <a:lnTo>
                  <a:pt x="1767627" y="0"/>
                </a:lnTo>
                <a:lnTo>
                  <a:pt x="1767627" y="1767626"/>
                </a:lnTo>
                <a:lnTo>
                  <a:pt x="0" y="1767626"/>
                </a:lnTo>
                <a:lnTo>
                  <a:pt x="0" y="0"/>
                </a:lnTo>
                <a:close/>
              </a:path>
            </a:pathLst>
          </a:custGeom>
          <a:blipFill>
            <a:blip r:embed="rId11"/>
            <a:stretch>
              <a:fillRect/>
            </a:stretch>
          </a:blipFill>
        </p:spPr>
      </p:sp>
      <p:sp>
        <p:nvSpPr>
          <p:cNvPr id="44" name="Freeform 40">
            <a:extLst>
              <a:ext uri="{FF2B5EF4-FFF2-40B4-BE49-F238E27FC236}">
                <a16:creationId xmlns:a16="http://schemas.microsoft.com/office/drawing/2014/main" id="{CE3ABE29-2DB0-68DE-FE76-880A9BB54C4F}"/>
              </a:ext>
            </a:extLst>
          </p:cNvPr>
          <p:cNvSpPr/>
          <p:nvPr/>
        </p:nvSpPr>
        <p:spPr>
          <a:xfrm>
            <a:off x="15512032" y="-2830981"/>
            <a:ext cx="2082654" cy="2082654"/>
          </a:xfrm>
          <a:custGeom>
            <a:avLst/>
            <a:gdLst/>
            <a:ahLst/>
            <a:cxnLst/>
            <a:rect l="l" t="t" r="r" b="b"/>
            <a:pathLst>
              <a:path w="2082654" h="2082654">
                <a:moveTo>
                  <a:pt x="0" y="0"/>
                </a:moveTo>
                <a:lnTo>
                  <a:pt x="2082654" y="0"/>
                </a:lnTo>
                <a:lnTo>
                  <a:pt x="2082654" y="2082654"/>
                </a:lnTo>
                <a:lnTo>
                  <a:pt x="0" y="2082654"/>
                </a:lnTo>
                <a:lnTo>
                  <a:pt x="0" y="0"/>
                </a:lnTo>
                <a:close/>
              </a:path>
            </a:pathLst>
          </a:custGeom>
          <a:blipFill>
            <a:blip r:embed="rId12"/>
            <a:stretch>
              <a:fillRect/>
            </a:stretch>
          </a:blipFill>
        </p:spPr>
      </p:sp>
      <p:grpSp>
        <p:nvGrpSpPr>
          <p:cNvPr id="45" name="Group 2">
            <a:extLst>
              <a:ext uri="{FF2B5EF4-FFF2-40B4-BE49-F238E27FC236}">
                <a16:creationId xmlns:a16="http://schemas.microsoft.com/office/drawing/2014/main" id="{CE48491A-A0F5-BCAF-003C-068F2ABC5576}"/>
              </a:ext>
            </a:extLst>
          </p:cNvPr>
          <p:cNvGrpSpPr/>
          <p:nvPr/>
        </p:nvGrpSpPr>
        <p:grpSpPr>
          <a:xfrm>
            <a:off x="1902002" y="-18954535"/>
            <a:ext cx="14167628" cy="15226613"/>
            <a:chOff x="0" y="0"/>
            <a:chExt cx="812800" cy="873554"/>
          </a:xfrm>
        </p:grpSpPr>
        <p:sp>
          <p:nvSpPr>
            <p:cNvPr id="46" name="Freeform 3">
              <a:extLst>
                <a:ext uri="{FF2B5EF4-FFF2-40B4-BE49-F238E27FC236}">
                  <a16:creationId xmlns:a16="http://schemas.microsoft.com/office/drawing/2014/main" id="{50C89560-DCCA-E220-E9B3-0AF962AA59ED}"/>
                </a:ext>
              </a:extLst>
            </p:cNvPr>
            <p:cNvSpPr/>
            <p:nvPr/>
          </p:nvSpPr>
          <p:spPr>
            <a:xfrm>
              <a:off x="0" y="0"/>
              <a:ext cx="812800" cy="873554"/>
            </a:xfrm>
            <a:custGeom>
              <a:avLst/>
              <a:gdLst/>
              <a:ahLst/>
              <a:cxnLst/>
              <a:rect l="l" t="t" r="r" b="b"/>
              <a:pathLst>
                <a:path w="812800" h="873554">
                  <a:moveTo>
                    <a:pt x="406400" y="0"/>
                  </a:moveTo>
                  <a:cubicBezTo>
                    <a:pt x="181951" y="0"/>
                    <a:pt x="0" y="195552"/>
                    <a:pt x="0" y="436777"/>
                  </a:cubicBezTo>
                  <a:cubicBezTo>
                    <a:pt x="0" y="678002"/>
                    <a:pt x="181951" y="873554"/>
                    <a:pt x="406400" y="873554"/>
                  </a:cubicBezTo>
                  <a:cubicBezTo>
                    <a:pt x="630849" y="873554"/>
                    <a:pt x="812800" y="678002"/>
                    <a:pt x="812800" y="436777"/>
                  </a:cubicBezTo>
                  <a:cubicBezTo>
                    <a:pt x="812800" y="195552"/>
                    <a:pt x="630849" y="0"/>
                    <a:pt x="406400" y="0"/>
                  </a:cubicBezTo>
                  <a:close/>
                </a:path>
              </a:pathLst>
            </a:custGeom>
            <a:solidFill>
              <a:srgbClr val="78BACE">
                <a:alpha val="13725"/>
              </a:srgbClr>
            </a:solidFill>
          </p:spPr>
        </p:sp>
        <p:sp>
          <p:nvSpPr>
            <p:cNvPr id="47" name="TextBox 4">
              <a:extLst>
                <a:ext uri="{FF2B5EF4-FFF2-40B4-BE49-F238E27FC236}">
                  <a16:creationId xmlns:a16="http://schemas.microsoft.com/office/drawing/2014/main" id="{8F2D6861-9445-C05F-104D-7B8E90D7F589}"/>
                </a:ext>
              </a:extLst>
            </p:cNvPr>
            <p:cNvSpPr txBox="1"/>
            <p:nvPr/>
          </p:nvSpPr>
          <p:spPr>
            <a:xfrm>
              <a:off x="76200" y="43796"/>
              <a:ext cx="660400" cy="747863"/>
            </a:xfrm>
            <a:prstGeom prst="rect">
              <a:avLst/>
            </a:prstGeom>
          </p:spPr>
          <p:txBody>
            <a:bodyPr lIns="50800" tIns="50800" rIns="50800" bIns="50800" rtlCol="0" anchor="ctr"/>
            <a:lstStyle/>
            <a:p>
              <a:pPr algn="ctr">
                <a:lnSpc>
                  <a:spcPts val="2659"/>
                </a:lnSpc>
              </a:pPr>
              <a:endParaRPr/>
            </a:p>
          </p:txBody>
        </p:sp>
      </p:grpSp>
      <p:grpSp>
        <p:nvGrpSpPr>
          <p:cNvPr id="48" name="Group 27">
            <a:extLst>
              <a:ext uri="{FF2B5EF4-FFF2-40B4-BE49-F238E27FC236}">
                <a16:creationId xmlns:a16="http://schemas.microsoft.com/office/drawing/2014/main" id="{86AF4001-66B3-CBC6-477B-5D1899297B90}"/>
              </a:ext>
            </a:extLst>
          </p:cNvPr>
          <p:cNvGrpSpPr/>
          <p:nvPr/>
        </p:nvGrpSpPr>
        <p:grpSpPr>
          <a:xfrm>
            <a:off x="16665382" y="-9504346"/>
            <a:ext cx="7205986" cy="7036978"/>
            <a:chOff x="0" y="0"/>
            <a:chExt cx="616238" cy="601785"/>
          </a:xfrm>
        </p:grpSpPr>
        <p:sp>
          <p:nvSpPr>
            <p:cNvPr id="49" name="Freeform 28">
              <a:extLst>
                <a:ext uri="{FF2B5EF4-FFF2-40B4-BE49-F238E27FC236}">
                  <a16:creationId xmlns:a16="http://schemas.microsoft.com/office/drawing/2014/main" id="{E74E63D6-F114-0ECC-5C68-2CD00DA4F28F}"/>
                </a:ext>
              </a:extLst>
            </p:cNvPr>
            <p:cNvSpPr/>
            <p:nvPr/>
          </p:nvSpPr>
          <p:spPr>
            <a:xfrm>
              <a:off x="0" y="0"/>
              <a:ext cx="616238" cy="601785"/>
            </a:xfrm>
            <a:custGeom>
              <a:avLst/>
              <a:gdLst/>
              <a:ahLst/>
              <a:cxnLst/>
              <a:rect l="l" t="t" r="r" b="b"/>
              <a:pathLst>
                <a:path w="616238" h="601785">
                  <a:moveTo>
                    <a:pt x="308119" y="0"/>
                  </a:moveTo>
                  <a:cubicBezTo>
                    <a:pt x="137950" y="0"/>
                    <a:pt x="0" y="134714"/>
                    <a:pt x="0" y="300892"/>
                  </a:cubicBezTo>
                  <a:cubicBezTo>
                    <a:pt x="0" y="467071"/>
                    <a:pt x="137950" y="601785"/>
                    <a:pt x="308119" y="601785"/>
                  </a:cubicBezTo>
                  <a:cubicBezTo>
                    <a:pt x="478288" y="601785"/>
                    <a:pt x="616238" y="467071"/>
                    <a:pt x="616238" y="300892"/>
                  </a:cubicBezTo>
                  <a:cubicBezTo>
                    <a:pt x="616238" y="134714"/>
                    <a:pt x="478288" y="0"/>
                    <a:pt x="308119" y="0"/>
                  </a:cubicBezTo>
                  <a:close/>
                </a:path>
              </a:pathLst>
            </a:custGeom>
            <a:solidFill>
              <a:srgbClr val="000000">
                <a:alpha val="0"/>
              </a:srgbClr>
            </a:solidFill>
            <a:ln w="723900" cap="sq">
              <a:solidFill>
                <a:srgbClr val="78BACE">
                  <a:alpha val="72941"/>
                </a:srgbClr>
              </a:solidFill>
              <a:prstDash val="solid"/>
              <a:miter/>
            </a:ln>
          </p:spPr>
        </p:sp>
        <p:sp>
          <p:nvSpPr>
            <p:cNvPr id="50" name="TextBox 29">
              <a:extLst>
                <a:ext uri="{FF2B5EF4-FFF2-40B4-BE49-F238E27FC236}">
                  <a16:creationId xmlns:a16="http://schemas.microsoft.com/office/drawing/2014/main" id="{5CBA8E32-3C0C-8E85-37E5-4C7AF5526023}"/>
                </a:ext>
              </a:extLst>
            </p:cNvPr>
            <p:cNvSpPr txBox="1"/>
            <p:nvPr/>
          </p:nvSpPr>
          <p:spPr>
            <a:xfrm>
              <a:off x="57772" y="18317"/>
              <a:ext cx="500693" cy="527050"/>
            </a:xfrm>
            <a:prstGeom prst="rect">
              <a:avLst/>
            </a:prstGeom>
          </p:spPr>
          <p:txBody>
            <a:bodyPr lIns="50800" tIns="50800" rIns="50800" bIns="50800" rtlCol="0" anchor="ctr"/>
            <a:lstStyle/>
            <a:p>
              <a:pPr algn="ctr">
                <a:lnSpc>
                  <a:spcPts val="2659"/>
                </a:lnSpc>
              </a:pPr>
              <a:endParaRPr/>
            </a:p>
          </p:txBody>
        </p:sp>
      </p:grpSp>
      <p:grpSp>
        <p:nvGrpSpPr>
          <p:cNvPr id="51" name="Group 31">
            <a:extLst>
              <a:ext uri="{FF2B5EF4-FFF2-40B4-BE49-F238E27FC236}">
                <a16:creationId xmlns:a16="http://schemas.microsoft.com/office/drawing/2014/main" id="{09293EBA-4859-5610-D50A-0F70B354125D}"/>
              </a:ext>
            </a:extLst>
          </p:cNvPr>
          <p:cNvGrpSpPr/>
          <p:nvPr/>
        </p:nvGrpSpPr>
        <p:grpSpPr>
          <a:xfrm>
            <a:off x="-6221761" y="-9281579"/>
            <a:ext cx="7205986" cy="7036978"/>
            <a:chOff x="0" y="0"/>
            <a:chExt cx="616238" cy="601785"/>
          </a:xfrm>
        </p:grpSpPr>
        <p:sp>
          <p:nvSpPr>
            <p:cNvPr id="52" name="Freeform 32">
              <a:extLst>
                <a:ext uri="{FF2B5EF4-FFF2-40B4-BE49-F238E27FC236}">
                  <a16:creationId xmlns:a16="http://schemas.microsoft.com/office/drawing/2014/main" id="{185B0A9A-F1CA-38EF-CE90-AE2E847BC0D3}"/>
                </a:ext>
              </a:extLst>
            </p:cNvPr>
            <p:cNvSpPr/>
            <p:nvPr/>
          </p:nvSpPr>
          <p:spPr>
            <a:xfrm>
              <a:off x="0" y="0"/>
              <a:ext cx="616238" cy="601785"/>
            </a:xfrm>
            <a:custGeom>
              <a:avLst/>
              <a:gdLst/>
              <a:ahLst/>
              <a:cxnLst/>
              <a:rect l="l" t="t" r="r" b="b"/>
              <a:pathLst>
                <a:path w="616238" h="601785">
                  <a:moveTo>
                    <a:pt x="308119" y="0"/>
                  </a:moveTo>
                  <a:cubicBezTo>
                    <a:pt x="137950" y="0"/>
                    <a:pt x="0" y="134714"/>
                    <a:pt x="0" y="300892"/>
                  </a:cubicBezTo>
                  <a:cubicBezTo>
                    <a:pt x="0" y="467071"/>
                    <a:pt x="137950" y="601785"/>
                    <a:pt x="308119" y="601785"/>
                  </a:cubicBezTo>
                  <a:cubicBezTo>
                    <a:pt x="478288" y="601785"/>
                    <a:pt x="616238" y="467071"/>
                    <a:pt x="616238" y="300892"/>
                  </a:cubicBezTo>
                  <a:cubicBezTo>
                    <a:pt x="616238" y="134714"/>
                    <a:pt x="478288" y="0"/>
                    <a:pt x="308119" y="0"/>
                  </a:cubicBezTo>
                  <a:close/>
                </a:path>
              </a:pathLst>
            </a:custGeom>
            <a:solidFill>
              <a:srgbClr val="000000">
                <a:alpha val="0"/>
              </a:srgbClr>
            </a:solidFill>
            <a:ln w="723900" cap="sq">
              <a:solidFill>
                <a:srgbClr val="78BACE">
                  <a:alpha val="72941"/>
                </a:srgbClr>
              </a:solidFill>
              <a:prstDash val="solid"/>
              <a:miter/>
            </a:ln>
          </p:spPr>
        </p:sp>
        <p:sp>
          <p:nvSpPr>
            <p:cNvPr id="53" name="TextBox 33">
              <a:extLst>
                <a:ext uri="{FF2B5EF4-FFF2-40B4-BE49-F238E27FC236}">
                  <a16:creationId xmlns:a16="http://schemas.microsoft.com/office/drawing/2014/main" id="{0EED7E5C-6520-76A1-558A-1779E513C7CE}"/>
                </a:ext>
              </a:extLst>
            </p:cNvPr>
            <p:cNvSpPr txBox="1"/>
            <p:nvPr/>
          </p:nvSpPr>
          <p:spPr>
            <a:xfrm>
              <a:off x="57772" y="18317"/>
              <a:ext cx="500693" cy="527050"/>
            </a:xfrm>
            <a:prstGeom prst="rect">
              <a:avLst/>
            </a:prstGeom>
          </p:spPr>
          <p:txBody>
            <a:bodyPr lIns="50800" tIns="50800" rIns="50800" bIns="50800" rtlCol="0" anchor="ctr"/>
            <a:lstStyle/>
            <a:p>
              <a:pPr algn="ctr">
                <a:lnSpc>
                  <a:spcPts val="2659"/>
                </a:lnSpc>
              </a:pPr>
              <a:endParaRPr/>
            </a:p>
          </p:txBody>
        </p:sp>
      </p:grpSp>
      <p:sp>
        <p:nvSpPr>
          <p:cNvPr id="54" name="Freeform 7">
            <a:extLst>
              <a:ext uri="{FF2B5EF4-FFF2-40B4-BE49-F238E27FC236}">
                <a16:creationId xmlns:a16="http://schemas.microsoft.com/office/drawing/2014/main" id="{5232D54D-62FA-8DD5-E48A-EF98E4D01C7D}"/>
              </a:ext>
            </a:extLst>
          </p:cNvPr>
          <p:cNvSpPr/>
          <p:nvPr/>
        </p:nvSpPr>
        <p:spPr>
          <a:xfrm>
            <a:off x="24178170" y="-7201172"/>
            <a:ext cx="5477271" cy="4114800"/>
          </a:xfrm>
          <a:custGeom>
            <a:avLst/>
            <a:gdLst/>
            <a:ahLst/>
            <a:cxnLst/>
            <a:rect l="l" t="t" r="r" b="b"/>
            <a:pathLst>
              <a:path w="5477271" h="4114800">
                <a:moveTo>
                  <a:pt x="0" y="0"/>
                </a:moveTo>
                <a:lnTo>
                  <a:pt x="5477271" y="0"/>
                </a:lnTo>
                <a:lnTo>
                  <a:pt x="547727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5" name="Group 6">
            <a:extLst>
              <a:ext uri="{FF2B5EF4-FFF2-40B4-BE49-F238E27FC236}">
                <a16:creationId xmlns:a16="http://schemas.microsoft.com/office/drawing/2014/main" id="{1AA979E1-7EF7-9062-0A2E-D803AD04C8F4}"/>
              </a:ext>
            </a:extLst>
          </p:cNvPr>
          <p:cNvGrpSpPr/>
          <p:nvPr/>
        </p:nvGrpSpPr>
        <p:grpSpPr>
          <a:xfrm>
            <a:off x="6532898" y="10986825"/>
            <a:ext cx="2674965" cy="3582003"/>
            <a:chOff x="0" y="0"/>
            <a:chExt cx="3566621" cy="4776005"/>
          </a:xfrm>
        </p:grpSpPr>
        <p:grpSp>
          <p:nvGrpSpPr>
            <p:cNvPr id="56" name="Group 7">
              <a:extLst>
                <a:ext uri="{FF2B5EF4-FFF2-40B4-BE49-F238E27FC236}">
                  <a16:creationId xmlns:a16="http://schemas.microsoft.com/office/drawing/2014/main" id="{A79A68F2-627D-7CBB-CB21-D1FCC525CCB1}"/>
                </a:ext>
              </a:extLst>
            </p:cNvPr>
            <p:cNvGrpSpPr/>
            <p:nvPr/>
          </p:nvGrpSpPr>
          <p:grpSpPr>
            <a:xfrm>
              <a:off x="0" y="1220624"/>
              <a:ext cx="3566621" cy="3555380"/>
              <a:chOff x="0" y="0"/>
              <a:chExt cx="704518" cy="702297"/>
            </a:xfrm>
          </p:grpSpPr>
          <p:sp>
            <p:nvSpPr>
              <p:cNvPr id="60" name="Freeform 8">
                <a:extLst>
                  <a:ext uri="{FF2B5EF4-FFF2-40B4-BE49-F238E27FC236}">
                    <a16:creationId xmlns:a16="http://schemas.microsoft.com/office/drawing/2014/main" id="{A6BB7A6A-0684-BE7A-F49D-6C30CCD59143}"/>
                  </a:ext>
                </a:extLst>
              </p:cNvPr>
              <p:cNvSpPr/>
              <p:nvPr/>
            </p:nvSpPr>
            <p:spPr>
              <a:xfrm>
                <a:off x="0" y="0"/>
                <a:ext cx="704518" cy="702297"/>
              </a:xfrm>
              <a:custGeom>
                <a:avLst/>
                <a:gdLst/>
                <a:ahLst/>
                <a:cxnLst/>
                <a:rect l="l" t="t" r="r" b="b"/>
                <a:pathLst>
                  <a:path w="704518" h="702297">
                    <a:moveTo>
                      <a:pt x="72355" y="0"/>
                    </a:moveTo>
                    <a:lnTo>
                      <a:pt x="632162" y="0"/>
                    </a:lnTo>
                    <a:cubicBezTo>
                      <a:pt x="651352" y="0"/>
                      <a:pt x="669756" y="7623"/>
                      <a:pt x="683325" y="21192"/>
                    </a:cubicBezTo>
                    <a:cubicBezTo>
                      <a:pt x="696895" y="34762"/>
                      <a:pt x="704518" y="53166"/>
                      <a:pt x="704518" y="72355"/>
                    </a:cubicBezTo>
                    <a:lnTo>
                      <a:pt x="704518" y="629942"/>
                    </a:lnTo>
                    <a:cubicBezTo>
                      <a:pt x="704518" y="669903"/>
                      <a:pt x="672123" y="702297"/>
                      <a:pt x="632162" y="702297"/>
                    </a:cubicBezTo>
                    <a:lnTo>
                      <a:pt x="72355" y="702297"/>
                    </a:lnTo>
                    <a:cubicBezTo>
                      <a:pt x="32395" y="702297"/>
                      <a:pt x="0" y="669903"/>
                      <a:pt x="0" y="629942"/>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61" name="TextBox 9">
                <a:extLst>
                  <a:ext uri="{FF2B5EF4-FFF2-40B4-BE49-F238E27FC236}">
                    <a16:creationId xmlns:a16="http://schemas.microsoft.com/office/drawing/2014/main" id="{E39D5A37-9B5D-7B87-57CB-BA1A8775CD14}"/>
                  </a:ext>
                </a:extLst>
              </p:cNvPr>
              <p:cNvSpPr txBox="1"/>
              <p:nvPr/>
            </p:nvSpPr>
            <p:spPr>
              <a:xfrm>
                <a:off x="0" y="-38100"/>
                <a:ext cx="704518" cy="740397"/>
              </a:xfrm>
              <a:prstGeom prst="rect">
                <a:avLst/>
              </a:prstGeom>
            </p:spPr>
            <p:txBody>
              <a:bodyPr lIns="50800" tIns="50800" rIns="50800" bIns="50800" rtlCol="0" anchor="ctr"/>
              <a:lstStyle/>
              <a:p>
                <a:pPr algn="ctr">
                  <a:lnSpc>
                    <a:spcPts val="2659"/>
                  </a:lnSpc>
                </a:pPr>
                <a:endParaRPr/>
              </a:p>
            </p:txBody>
          </p:sp>
        </p:grpSp>
        <p:sp>
          <p:nvSpPr>
            <p:cNvPr id="57" name="Freeform 10">
              <a:extLst>
                <a:ext uri="{FF2B5EF4-FFF2-40B4-BE49-F238E27FC236}">
                  <a16:creationId xmlns:a16="http://schemas.microsoft.com/office/drawing/2014/main" id="{40566E17-5D2F-7497-C7E5-2D506FF167A9}"/>
                </a:ext>
              </a:extLst>
            </p:cNvPr>
            <p:cNvSpPr/>
            <p:nvPr/>
          </p:nvSpPr>
          <p:spPr>
            <a:xfrm>
              <a:off x="642995" y="0"/>
              <a:ext cx="2414643" cy="2414643"/>
            </a:xfrm>
            <a:custGeom>
              <a:avLst/>
              <a:gdLst/>
              <a:ahLst/>
              <a:cxnLst/>
              <a:rect l="l" t="t" r="r" b="b"/>
              <a:pathLst>
                <a:path w="2414643" h="2414643">
                  <a:moveTo>
                    <a:pt x="0" y="0"/>
                  </a:moveTo>
                  <a:lnTo>
                    <a:pt x="2414643" y="0"/>
                  </a:lnTo>
                  <a:lnTo>
                    <a:pt x="2414643" y="2414643"/>
                  </a:lnTo>
                  <a:lnTo>
                    <a:pt x="0" y="24146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8" name="TextBox 11">
              <a:extLst>
                <a:ext uri="{FF2B5EF4-FFF2-40B4-BE49-F238E27FC236}">
                  <a16:creationId xmlns:a16="http://schemas.microsoft.com/office/drawing/2014/main" id="{CF7F1B52-2FEB-45DB-20A6-FD6C4CBBB880}"/>
                </a:ext>
              </a:extLst>
            </p:cNvPr>
            <p:cNvSpPr txBox="1"/>
            <p:nvPr/>
          </p:nvSpPr>
          <p:spPr>
            <a:xfrm>
              <a:off x="586393" y="2949952"/>
              <a:ext cx="2396850" cy="1193787"/>
            </a:xfrm>
            <a:prstGeom prst="rect">
              <a:avLst/>
            </a:prstGeom>
          </p:spPr>
          <p:txBody>
            <a:bodyPr lIns="0" tIns="0" rIns="0" bIns="0" rtlCol="0" anchor="t">
              <a:spAutoFit/>
            </a:bodyPr>
            <a:lstStyle/>
            <a:p>
              <a:pPr algn="ctr">
                <a:lnSpc>
                  <a:spcPts val="3463"/>
                </a:lnSpc>
                <a:spcBef>
                  <a:spcPct val="0"/>
                </a:spcBef>
              </a:pPr>
              <a:r>
                <a:rPr lang="en-US" sz="2473">
                  <a:solidFill>
                    <a:srgbClr val="3A3E46"/>
                  </a:solidFill>
                  <a:latin typeface="Codec Pro Ultra-Bold"/>
                </a:rPr>
                <a:t>Analyse des Besoins </a:t>
              </a:r>
            </a:p>
          </p:txBody>
        </p:sp>
        <p:sp>
          <p:nvSpPr>
            <p:cNvPr id="59" name="TextBox 12">
              <a:extLst>
                <a:ext uri="{FF2B5EF4-FFF2-40B4-BE49-F238E27FC236}">
                  <a16:creationId xmlns:a16="http://schemas.microsoft.com/office/drawing/2014/main" id="{3DFEEE95-94DA-FB9A-7B22-D1498A570510}"/>
                </a:ext>
              </a:extLst>
            </p:cNvPr>
            <p:cNvSpPr txBox="1"/>
            <p:nvPr/>
          </p:nvSpPr>
          <p:spPr>
            <a:xfrm>
              <a:off x="1107847" y="337168"/>
              <a:ext cx="1350927" cy="1547837"/>
            </a:xfrm>
            <a:prstGeom prst="rect">
              <a:avLst/>
            </a:prstGeom>
          </p:spPr>
          <p:txBody>
            <a:bodyPr lIns="0" tIns="0" rIns="0" bIns="0" rtlCol="0" anchor="t">
              <a:spAutoFit/>
            </a:bodyPr>
            <a:lstStyle/>
            <a:p>
              <a:pPr algn="ctr">
                <a:lnSpc>
                  <a:spcPts val="9195"/>
                </a:lnSpc>
                <a:spcBef>
                  <a:spcPct val="0"/>
                </a:spcBef>
              </a:pPr>
              <a:r>
                <a:rPr lang="en-US" sz="6568">
                  <a:solidFill>
                    <a:srgbClr val="3A3E46"/>
                  </a:solidFill>
                  <a:latin typeface="Codec Pro Ultra-Bold"/>
                </a:rPr>
                <a:t>02</a:t>
              </a:r>
            </a:p>
          </p:txBody>
        </p:sp>
      </p:grpSp>
      <p:grpSp>
        <p:nvGrpSpPr>
          <p:cNvPr id="62" name="Group 13">
            <a:extLst>
              <a:ext uri="{FF2B5EF4-FFF2-40B4-BE49-F238E27FC236}">
                <a16:creationId xmlns:a16="http://schemas.microsoft.com/office/drawing/2014/main" id="{62A2C05C-0E44-8DC7-A537-2514A44CFAB1}"/>
              </a:ext>
            </a:extLst>
          </p:cNvPr>
          <p:cNvGrpSpPr/>
          <p:nvPr/>
        </p:nvGrpSpPr>
        <p:grpSpPr>
          <a:xfrm>
            <a:off x="9846038" y="10986825"/>
            <a:ext cx="2674965" cy="3582003"/>
            <a:chOff x="0" y="0"/>
            <a:chExt cx="3566621" cy="4776005"/>
          </a:xfrm>
        </p:grpSpPr>
        <p:grpSp>
          <p:nvGrpSpPr>
            <p:cNvPr id="63" name="Group 14">
              <a:extLst>
                <a:ext uri="{FF2B5EF4-FFF2-40B4-BE49-F238E27FC236}">
                  <a16:creationId xmlns:a16="http://schemas.microsoft.com/office/drawing/2014/main" id="{C56C5EB6-43A4-15AE-567D-569A46C358F9}"/>
                </a:ext>
              </a:extLst>
            </p:cNvPr>
            <p:cNvGrpSpPr/>
            <p:nvPr/>
          </p:nvGrpSpPr>
          <p:grpSpPr>
            <a:xfrm>
              <a:off x="0" y="1207321"/>
              <a:ext cx="3566621" cy="3568683"/>
              <a:chOff x="0" y="0"/>
              <a:chExt cx="704518" cy="704925"/>
            </a:xfrm>
          </p:grpSpPr>
          <p:sp>
            <p:nvSpPr>
              <p:cNvPr id="67" name="Freeform 15">
                <a:extLst>
                  <a:ext uri="{FF2B5EF4-FFF2-40B4-BE49-F238E27FC236}">
                    <a16:creationId xmlns:a16="http://schemas.microsoft.com/office/drawing/2014/main" id="{E4B76568-B14E-E9B1-3BB5-73F982F1A25C}"/>
                  </a:ext>
                </a:extLst>
              </p:cNvPr>
              <p:cNvSpPr/>
              <p:nvPr/>
            </p:nvSpPr>
            <p:spPr>
              <a:xfrm>
                <a:off x="0" y="0"/>
                <a:ext cx="704518" cy="704925"/>
              </a:xfrm>
              <a:custGeom>
                <a:avLst/>
                <a:gdLst/>
                <a:ahLst/>
                <a:cxnLst/>
                <a:rect l="l" t="t" r="r" b="b"/>
                <a:pathLst>
                  <a:path w="704518" h="704925">
                    <a:moveTo>
                      <a:pt x="72355" y="0"/>
                    </a:moveTo>
                    <a:lnTo>
                      <a:pt x="632162" y="0"/>
                    </a:lnTo>
                    <a:cubicBezTo>
                      <a:pt x="651352" y="0"/>
                      <a:pt x="669756" y="7623"/>
                      <a:pt x="683325" y="21192"/>
                    </a:cubicBezTo>
                    <a:cubicBezTo>
                      <a:pt x="696895" y="34762"/>
                      <a:pt x="704518" y="53166"/>
                      <a:pt x="704518" y="72355"/>
                    </a:cubicBezTo>
                    <a:lnTo>
                      <a:pt x="704518" y="632570"/>
                    </a:lnTo>
                    <a:cubicBezTo>
                      <a:pt x="704518" y="672531"/>
                      <a:pt x="672123" y="704925"/>
                      <a:pt x="632162" y="704925"/>
                    </a:cubicBezTo>
                    <a:lnTo>
                      <a:pt x="72355" y="704925"/>
                    </a:lnTo>
                    <a:cubicBezTo>
                      <a:pt x="32395" y="704925"/>
                      <a:pt x="0" y="672531"/>
                      <a:pt x="0" y="632570"/>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68" name="TextBox 16">
                <a:extLst>
                  <a:ext uri="{FF2B5EF4-FFF2-40B4-BE49-F238E27FC236}">
                    <a16:creationId xmlns:a16="http://schemas.microsoft.com/office/drawing/2014/main" id="{B9214511-587F-DD35-5392-D1D5909A9E03}"/>
                  </a:ext>
                </a:extLst>
              </p:cNvPr>
              <p:cNvSpPr txBox="1"/>
              <p:nvPr/>
            </p:nvSpPr>
            <p:spPr>
              <a:xfrm>
                <a:off x="0" y="-38100"/>
                <a:ext cx="704518" cy="743025"/>
              </a:xfrm>
              <a:prstGeom prst="rect">
                <a:avLst/>
              </a:prstGeom>
            </p:spPr>
            <p:txBody>
              <a:bodyPr lIns="50800" tIns="50800" rIns="50800" bIns="50800" rtlCol="0" anchor="ctr"/>
              <a:lstStyle/>
              <a:p>
                <a:pPr algn="ctr">
                  <a:lnSpc>
                    <a:spcPts val="2659"/>
                  </a:lnSpc>
                </a:pPr>
                <a:endParaRPr/>
              </a:p>
            </p:txBody>
          </p:sp>
        </p:grpSp>
        <p:sp>
          <p:nvSpPr>
            <p:cNvPr id="64" name="Freeform 17">
              <a:extLst>
                <a:ext uri="{FF2B5EF4-FFF2-40B4-BE49-F238E27FC236}">
                  <a16:creationId xmlns:a16="http://schemas.microsoft.com/office/drawing/2014/main" id="{98A48976-6A4F-CD8A-2E01-4ADD9972FFE3}"/>
                </a:ext>
              </a:extLst>
            </p:cNvPr>
            <p:cNvSpPr/>
            <p:nvPr/>
          </p:nvSpPr>
          <p:spPr>
            <a:xfrm>
              <a:off x="575989" y="0"/>
              <a:ext cx="2414643" cy="2414643"/>
            </a:xfrm>
            <a:custGeom>
              <a:avLst/>
              <a:gdLst/>
              <a:ahLst/>
              <a:cxnLst/>
              <a:rect l="l" t="t" r="r" b="b"/>
              <a:pathLst>
                <a:path w="2414643" h="2414643">
                  <a:moveTo>
                    <a:pt x="0" y="0"/>
                  </a:moveTo>
                  <a:lnTo>
                    <a:pt x="2414643" y="0"/>
                  </a:lnTo>
                  <a:lnTo>
                    <a:pt x="2414643" y="2414643"/>
                  </a:lnTo>
                  <a:lnTo>
                    <a:pt x="0" y="24146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65" name="TextBox 18">
              <a:extLst>
                <a:ext uri="{FF2B5EF4-FFF2-40B4-BE49-F238E27FC236}">
                  <a16:creationId xmlns:a16="http://schemas.microsoft.com/office/drawing/2014/main" id="{FCE8604E-8DBA-9EED-9C89-7FA988C5B921}"/>
                </a:ext>
              </a:extLst>
            </p:cNvPr>
            <p:cNvSpPr txBox="1"/>
            <p:nvPr/>
          </p:nvSpPr>
          <p:spPr>
            <a:xfrm>
              <a:off x="353647" y="2654371"/>
              <a:ext cx="2859327" cy="1784949"/>
            </a:xfrm>
            <a:prstGeom prst="rect">
              <a:avLst/>
            </a:prstGeom>
          </p:spPr>
          <p:txBody>
            <a:bodyPr lIns="0" tIns="0" rIns="0" bIns="0" rtlCol="0" anchor="t">
              <a:spAutoFit/>
            </a:bodyPr>
            <a:lstStyle/>
            <a:p>
              <a:pPr algn="ctr">
                <a:lnSpc>
                  <a:spcPts val="3463"/>
                </a:lnSpc>
                <a:spcBef>
                  <a:spcPct val="0"/>
                </a:spcBef>
              </a:pPr>
              <a:r>
                <a:rPr lang="en-US" sz="2473">
                  <a:solidFill>
                    <a:srgbClr val="3A3E46"/>
                  </a:solidFill>
                  <a:latin typeface="Codec Pro Ultra-Bold"/>
                </a:rPr>
                <a:t>Architecture de l'Application </a:t>
              </a:r>
            </a:p>
          </p:txBody>
        </p:sp>
        <p:sp>
          <p:nvSpPr>
            <p:cNvPr id="66" name="TextBox 19">
              <a:extLst>
                <a:ext uri="{FF2B5EF4-FFF2-40B4-BE49-F238E27FC236}">
                  <a16:creationId xmlns:a16="http://schemas.microsoft.com/office/drawing/2014/main" id="{BE8E9767-C6D9-A455-7645-0C7C4B3B0A1E}"/>
                </a:ext>
              </a:extLst>
            </p:cNvPr>
            <p:cNvSpPr txBox="1"/>
            <p:nvPr/>
          </p:nvSpPr>
          <p:spPr>
            <a:xfrm>
              <a:off x="1107677" y="323865"/>
              <a:ext cx="1350927" cy="1547837"/>
            </a:xfrm>
            <a:prstGeom prst="rect">
              <a:avLst/>
            </a:prstGeom>
          </p:spPr>
          <p:txBody>
            <a:bodyPr lIns="0" tIns="0" rIns="0" bIns="0" rtlCol="0" anchor="t">
              <a:spAutoFit/>
            </a:bodyPr>
            <a:lstStyle/>
            <a:p>
              <a:pPr algn="ctr">
                <a:lnSpc>
                  <a:spcPts val="9195"/>
                </a:lnSpc>
                <a:spcBef>
                  <a:spcPct val="0"/>
                </a:spcBef>
              </a:pPr>
              <a:r>
                <a:rPr lang="en-US" sz="6568">
                  <a:solidFill>
                    <a:srgbClr val="3A3E46"/>
                  </a:solidFill>
                  <a:latin typeface="Codec Pro Ultra-Bold"/>
                </a:rPr>
                <a:t>03</a:t>
              </a:r>
            </a:p>
          </p:txBody>
        </p:sp>
      </p:grpSp>
      <p:grpSp>
        <p:nvGrpSpPr>
          <p:cNvPr id="69" name="Group 20">
            <a:extLst>
              <a:ext uri="{FF2B5EF4-FFF2-40B4-BE49-F238E27FC236}">
                <a16:creationId xmlns:a16="http://schemas.microsoft.com/office/drawing/2014/main" id="{5FE0F49F-C555-4011-212F-BFC7A4E4B496}"/>
              </a:ext>
            </a:extLst>
          </p:cNvPr>
          <p:cNvGrpSpPr/>
          <p:nvPr/>
        </p:nvGrpSpPr>
        <p:grpSpPr>
          <a:xfrm>
            <a:off x="13158924" y="10986825"/>
            <a:ext cx="2674965" cy="3582003"/>
            <a:chOff x="0" y="0"/>
            <a:chExt cx="3566621" cy="4776005"/>
          </a:xfrm>
        </p:grpSpPr>
        <p:grpSp>
          <p:nvGrpSpPr>
            <p:cNvPr id="70" name="Group 21">
              <a:extLst>
                <a:ext uri="{FF2B5EF4-FFF2-40B4-BE49-F238E27FC236}">
                  <a16:creationId xmlns:a16="http://schemas.microsoft.com/office/drawing/2014/main" id="{AB7B6D2E-1BDA-220C-BFD0-EBC158846780}"/>
                </a:ext>
              </a:extLst>
            </p:cNvPr>
            <p:cNvGrpSpPr/>
            <p:nvPr/>
          </p:nvGrpSpPr>
          <p:grpSpPr>
            <a:xfrm>
              <a:off x="0" y="1207321"/>
              <a:ext cx="3566621" cy="3568683"/>
              <a:chOff x="0" y="0"/>
              <a:chExt cx="704518" cy="704925"/>
            </a:xfrm>
          </p:grpSpPr>
          <p:sp>
            <p:nvSpPr>
              <p:cNvPr id="74" name="Freeform 22">
                <a:extLst>
                  <a:ext uri="{FF2B5EF4-FFF2-40B4-BE49-F238E27FC236}">
                    <a16:creationId xmlns:a16="http://schemas.microsoft.com/office/drawing/2014/main" id="{114FADF4-15FA-6A71-944F-946DD7161FB1}"/>
                  </a:ext>
                </a:extLst>
              </p:cNvPr>
              <p:cNvSpPr/>
              <p:nvPr/>
            </p:nvSpPr>
            <p:spPr>
              <a:xfrm>
                <a:off x="0" y="0"/>
                <a:ext cx="704518" cy="704925"/>
              </a:xfrm>
              <a:custGeom>
                <a:avLst/>
                <a:gdLst/>
                <a:ahLst/>
                <a:cxnLst/>
                <a:rect l="l" t="t" r="r" b="b"/>
                <a:pathLst>
                  <a:path w="704518" h="704925">
                    <a:moveTo>
                      <a:pt x="72355" y="0"/>
                    </a:moveTo>
                    <a:lnTo>
                      <a:pt x="632162" y="0"/>
                    </a:lnTo>
                    <a:cubicBezTo>
                      <a:pt x="651352" y="0"/>
                      <a:pt x="669756" y="7623"/>
                      <a:pt x="683325" y="21192"/>
                    </a:cubicBezTo>
                    <a:cubicBezTo>
                      <a:pt x="696895" y="34762"/>
                      <a:pt x="704518" y="53166"/>
                      <a:pt x="704518" y="72355"/>
                    </a:cubicBezTo>
                    <a:lnTo>
                      <a:pt x="704518" y="632570"/>
                    </a:lnTo>
                    <a:cubicBezTo>
                      <a:pt x="704518" y="672531"/>
                      <a:pt x="672123" y="704925"/>
                      <a:pt x="632162" y="704925"/>
                    </a:cubicBezTo>
                    <a:lnTo>
                      <a:pt x="72355" y="704925"/>
                    </a:lnTo>
                    <a:cubicBezTo>
                      <a:pt x="32395" y="704925"/>
                      <a:pt x="0" y="672531"/>
                      <a:pt x="0" y="632570"/>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75" name="TextBox 23">
                <a:extLst>
                  <a:ext uri="{FF2B5EF4-FFF2-40B4-BE49-F238E27FC236}">
                    <a16:creationId xmlns:a16="http://schemas.microsoft.com/office/drawing/2014/main" id="{3FEF2061-D15F-EBA3-EBE6-3EE4D8D7A11C}"/>
                  </a:ext>
                </a:extLst>
              </p:cNvPr>
              <p:cNvSpPr txBox="1"/>
              <p:nvPr/>
            </p:nvSpPr>
            <p:spPr>
              <a:xfrm>
                <a:off x="0" y="-38100"/>
                <a:ext cx="704518" cy="743025"/>
              </a:xfrm>
              <a:prstGeom prst="rect">
                <a:avLst/>
              </a:prstGeom>
            </p:spPr>
            <p:txBody>
              <a:bodyPr lIns="50800" tIns="50800" rIns="50800" bIns="50800" rtlCol="0" anchor="ctr"/>
              <a:lstStyle/>
              <a:p>
                <a:pPr algn="ctr">
                  <a:lnSpc>
                    <a:spcPts val="2659"/>
                  </a:lnSpc>
                </a:pPr>
                <a:endParaRPr/>
              </a:p>
            </p:txBody>
          </p:sp>
        </p:grpSp>
        <p:sp>
          <p:nvSpPr>
            <p:cNvPr id="71" name="Freeform 24">
              <a:extLst>
                <a:ext uri="{FF2B5EF4-FFF2-40B4-BE49-F238E27FC236}">
                  <a16:creationId xmlns:a16="http://schemas.microsoft.com/office/drawing/2014/main" id="{5052B0E7-8BF2-8505-054C-A2C7EC0ED3DE}"/>
                </a:ext>
              </a:extLst>
            </p:cNvPr>
            <p:cNvSpPr/>
            <p:nvPr/>
          </p:nvSpPr>
          <p:spPr>
            <a:xfrm>
              <a:off x="575989" y="0"/>
              <a:ext cx="2414643" cy="2414643"/>
            </a:xfrm>
            <a:custGeom>
              <a:avLst/>
              <a:gdLst/>
              <a:ahLst/>
              <a:cxnLst/>
              <a:rect l="l" t="t" r="r" b="b"/>
              <a:pathLst>
                <a:path w="2414643" h="2414643">
                  <a:moveTo>
                    <a:pt x="0" y="0"/>
                  </a:moveTo>
                  <a:lnTo>
                    <a:pt x="2414643" y="0"/>
                  </a:lnTo>
                  <a:lnTo>
                    <a:pt x="2414643" y="2414643"/>
                  </a:lnTo>
                  <a:lnTo>
                    <a:pt x="0" y="24146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72" name="TextBox 25">
              <a:extLst>
                <a:ext uri="{FF2B5EF4-FFF2-40B4-BE49-F238E27FC236}">
                  <a16:creationId xmlns:a16="http://schemas.microsoft.com/office/drawing/2014/main" id="{E85046BE-CFC9-9220-F3ED-7FBB62E13D22}"/>
                </a:ext>
              </a:extLst>
            </p:cNvPr>
            <p:cNvSpPr txBox="1"/>
            <p:nvPr/>
          </p:nvSpPr>
          <p:spPr>
            <a:xfrm>
              <a:off x="419440" y="2949952"/>
              <a:ext cx="2762378" cy="1193787"/>
            </a:xfrm>
            <a:prstGeom prst="rect">
              <a:avLst/>
            </a:prstGeom>
          </p:spPr>
          <p:txBody>
            <a:bodyPr lIns="0" tIns="0" rIns="0" bIns="0" rtlCol="0" anchor="t">
              <a:spAutoFit/>
            </a:bodyPr>
            <a:lstStyle/>
            <a:p>
              <a:pPr algn="ctr">
                <a:lnSpc>
                  <a:spcPts val="3463"/>
                </a:lnSpc>
                <a:spcBef>
                  <a:spcPct val="0"/>
                </a:spcBef>
              </a:pPr>
              <a:r>
                <a:rPr lang="en-US" sz="2473" dirty="0">
                  <a:solidFill>
                    <a:srgbClr val="3A3E46"/>
                  </a:solidFill>
                  <a:latin typeface="Codec Pro Ultra-Bold"/>
                </a:rPr>
                <a:t>Technologies </a:t>
              </a:r>
              <a:r>
                <a:rPr lang="en-US" sz="2473" dirty="0" err="1">
                  <a:solidFill>
                    <a:srgbClr val="3A3E46"/>
                  </a:solidFill>
                  <a:latin typeface="Codec Pro Ultra-Bold"/>
                </a:rPr>
                <a:t>Utilisées</a:t>
              </a:r>
              <a:r>
                <a:rPr lang="en-US" sz="2473" dirty="0">
                  <a:solidFill>
                    <a:srgbClr val="3A3E46"/>
                  </a:solidFill>
                  <a:latin typeface="Codec Pro Ultra-Bold"/>
                </a:rPr>
                <a:t> </a:t>
              </a:r>
            </a:p>
          </p:txBody>
        </p:sp>
        <p:sp>
          <p:nvSpPr>
            <p:cNvPr id="73" name="TextBox 26">
              <a:extLst>
                <a:ext uri="{FF2B5EF4-FFF2-40B4-BE49-F238E27FC236}">
                  <a16:creationId xmlns:a16="http://schemas.microsoft.com/office/drawing/2014/main" id="{F0B6E128-EC74-170E-5437-927A84CCD451}"/>
                </a:ext>
              </a:extLst>
            </p:cNvPr>
            <p:cNvSpPr txBox="1"/>
            <p:nvPr/>
          </p:nvSpPr>
          <p:spPr>
            <a:xfrm>
              <a:off x="947843" y="337168"/>
              <a:ext cx="1670935" cy="1547837"/>
            </a:xfrm>
            <a:prstGeom prst="rect">
              <a:avLst/>
            </a:prstGeom>
          </p:spPr>
          <p:txBody>
            <a:bodyPr lIns="0" tIns="0" rIns="0" bIns="0" rtlCol="0" anchor="t">
              <a:spAutoFit/>
            </a:bodyPr>
            <a:lstStyle/>
            <a:p>
              <a:pPr algn="ctr">
                <a:lnSpc>
                  <a:spcPts val="9195"/>
                </a:lnSpc>
                <a:spcBef>
                  <a:spcPct val="0"/>
                </a:spcBef>
              </a:pPr>
              <a:r>
                <a:rPr lang="en-US" sz="6568">
                  <a:solidFill>
                    <a:srgbClr val="3A3E46"/>
                  </a:solidFill>
                  <a:latin typeface="Codec Pro Ultra-Bold"/>
                </a:rPr>
                <a:t>04</a:t>
              </a:r>
            </a:p>
          </p:txBody>
        </p:sp>
      </p:grpSp>
      <p:grpSp>
        <p:nvGrpSpPr>
          <p:cNvPr id="76" name="Group 37">
            <a:extLst>
              <a:ext uri="{FF2B5EF4-FFF2-40B4-BE49-F238E27FC236}">
                <a16:creationId xmlns:a16="http://schemas.microsoft.com/office/drawing/2014/main" id="{DDB9182A-58EA-4345-8DD8-B42BA97684CD}"/>
              </a:ext>
            </a:extLst>
          </p:cNvPr>
          <p:cNvGrpSpPr/>
          <p:nvPr/>
        </p:nvGrpSpPr>
        <p:grpSpPr>
          <a:xfrm>
            <a:off x="3222018" y="10996802"/>
            <a:ext cx="2674965" cy="3572026"/>
            <a:chOff x="0" y="0"/>
            <a:chExt cx="3566621" cy="4762702"/>
          </a:xfrm>
        </p:grpSpPr>
        <p:grpSp>
          <p:nvGrpSpPr>
            <p:cNvPr id="77" name="Group 38">
              <a:extLst>
                <a:ext uri="{FF2B5EF4-FFF2-40B4-BE49-F238E27FC236}">
                  <a16:creationId xmlns:a16="http://schemas.microsoft.com/office/drawing/2014/main" id="{5BC04705-F005-FC03-7D2C-3543417AB1E2}"/>
                </a:ext>
              </a:extLst>
            </p:cNvPr>
            <p:cNvGrpSpPr/>
            <p:nvPr/>
          </p:nvGrpSpPr>
          <p:grpSpPr>
            <a:xfrm>
              <a:off x="0" y="1194018"/>
              <a:ext cx="3566621" cy="3568683"/>
              <a:chOff x="0" y="0"/>
              <a:chExt cx="704518" cy="704925"/>
            </a:xfrm>
          </p:grpSpPr>
          <p:sp>
            <p:nvSpPr>
              <p:cNvPr id="81" name="Freeform 39">
                <a:extLst>
                  <a:ext uri="{FF2B5EF4-FFF2-40B4-BE49-F238E27FC236}">
                    <a16:creationId xmlns:a16="http://schemas.microsoft.com/office/drawing/2014/main" id="{F54405A3-14AF-EB73-FD79-F600AABE1BAB}"/>
                  </a:ext>
                </a:extLst>
              </p:cNvPr>
              <p:cNvSpPr/>
              <p:nvPr/>
            </p:nvSpPr>
            <p:spPr>
              <a:xfrm>
                <a:off x="0" y="0"/>
                <a:ext cx="704518" cy="704925"/>
              </a:xfrm>
              <a:custGeom>
                <a:avLst/>
                <a:gdLst/>
                <a:ahLst/>
                <a:cxnLst/>
                <a:rect l="l" t="t" r="r" b="b"/>
                <a:pathLst>
                  <a:path w="704518" h="704925">
                    <a:moveTo>
                      <a:pt x="72355" y="0"/>
                    </a:moveTo>
                    <a:lnTo>
                      <a:pt x="632162" y="0"/>
                    </a:lnTo>
                    <a:cubicBezTo>
                      <a:pt x="651352" y="0"/>
                      <a:pt x="669756" y="7623"/>
                      <a:pt x="683325" y="21192"/>
                    </a:cubicBezTo>
                    <a:cubicBezTo>
                      <a:pt x="696895" y="34762"/>
                      <a:pt x="704518" y="53166"/>
                      <a:pt x="704518" y="72355"/>
                    </a:cubicBezTo>
                    <a:lnTo>
                      <a:pt x="704518" y="632570"/>
                    </a:lnTo>
                    <a:cubicBezTo>
                      <a:pt x="704518" y="672531"/>
                      <a:pt x="672123" y="704925"/>
                      <a:pt x="632162" y="704925"/>
                    </a:cubicBezTo>
                    <a:lnTo>
                      <a:pt x="72355" y="704925"/>
                    </a:lnTo>
                    <a:cubicBezTo>
                      <a:pt x="32395" y="704925"/>
                      <a:pt x="0" y="672531"/>
                      <a:pt x="0" y="632570"/>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82" name="TextBox 40">
                <a:extLst>
                  <a:ext uri="{FF2B5EF4-FFF2-40B4-BE49-F238E27FC236}">
                    <a16:creationId xmlns:a16="http://schemas.microsoft.com/office/drawing/2014/main" id="{ED86CCF7-E01C-EE17-F9BE-884B94B6723D}"/>
                  </a:ext>
                </a:extLst>
              </p:cNvPr>
              <p:cNvSpPr txBox="1"/>
              <p:nvPr/>
            </p:nvSpPr>
            <p:spPr>
              <a:xfrm>
                <a:off x="0" y="-38100"/>
                <a:ext cx="704518" cy="743025"/>
              </a:xfrm>
              <a:prstGeom prst="rect">
                <a:avLst/>
              </a:prstGeom>
            </p:spPr>
            <p:txBody>
              <a:bodyPr lIns="50800" tIns="50800" rIns="50800" bIns="50800" rtlCol="0" anchor="ctr"/>
              <a:lstStyle/>
              <a:p>
                <a:pPr algn="ctr">
                  <a:lnSpc>
                    <a:spcPts val="2659"/>
                  </a:lnSpc>
                </a:pPr>
                <a:endParaRPr/>
              </a:p>
            </p:txBody>
          </p:sp>
        </p:grpSp>
        <p:sp>
          <p:nvSpPr>
            <p:cNvPr id="78" name="Freeform 41">
              <a:extLst>
                <a:ext uri="{FF2B5EF4-FFF2-40B4-BE49-F238E27FC236}">
                  <a16:creationId xmlns:a16="http://schemas.microsoft.com/office/drawing/2014/main" id="{924EC51C-8859-1B73-8F8D-AE5A8997F8D1}"/>
                </a:ext>
              </a:extLst>
            </p:cNvPr>
            <p:cNvSpPr/>
            <p:nvPr/>
          </p:nvSpPr>
          <p:spPr>
            <a:xfrm>
              <a:off x="575989" y="0"/>
              <a:ext cx="2414643" cy="2414643"/>
            </a:xfrm>
            <a:custGeom>
              <a:avLst/>
              <a:gdLst/>
              <a:ahLst/>
              <a:cxnLst/>
              <a:rect l="l" t="t" r="r" b="b"/>
              <a:pathLst>
                <a:path w="2414643" h="2414643">
                  <a:moveTo>
                    <a:pt x="0" y="0"/>
                  </a:moveTo>
                  <a:lnTo>
                    <a:pt x="2414643" y="0"/>
                  </a:lnTo>
                  <a:lnTo>
                    <a:pt x="2414643" y="2414643"/>
                  </a:lnTo>
                  <a:lnTo>
                    <a:pt x="0" y="24146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79" name="TextBox 42">
              <a:extLst>
                <a:ext uri="{FF2B5EF4-FFF2-40B4-BE49-F238E27FC236}">
                  <a16:creationId xmlns:a16="http://schemas.microsoft.com/office/drawing/2014/main" id="{39833E73-C6D1-DDB7-1E54-1FA5226550EE}"/>
                </a:ext>
              </a:extLst>
            </p:cNvPr>
            <p:cNvSpPr txBox="1"/>
            <p:nvPr/>
          </p:nvSpPr>
          <p:spPr>
            <a:xfrm>
              <a:off x="1107847" y="323865"/>
              <a:ext cx="1350927" cy="1547837"/>
            </a:xfrm>
            <a:prstGeom prst="rect">
              <a:avLst/>
            </a:prstGeom>
          </p:spPr>
          <p:txBody>
            <a:bodyPr lIns="0" tIns="0" rIns="0" bIns="0" rtlCol="0" anchor="t">
              <a:spAutoFit/>
            </a:bodyPr>
            <a:lstStyle/>
            <a:p>
              <a:pPr algn="ctr">
                <a:lnSpc>
                  <a:spcPts val="9195"/>
                </a:lnSpc>
                <a:spcBef>
                  <a:spcPct val="0"/>
                </a:spcBef>
              </a:pPr>
              <a:r>
                <a:rPr lang="en-US" sz="6568">
                  <a:solidFill>
                    <a:srgbClr val="3A3E46"/>
                  </a:solidFill>
                  <a:latin typeface="Codec Pro Ultra-Bold"/>
                </a:rPr>
                <a:t>01</a:t>
              </a:r>
            </a:p>
          </p:txBody>
        </p:sp>
        <p:sp>
          <p:nvSpPr>
            <p:cNvPr id="80" name="TextBox 43">
              <a:extLst>
                <a:ext uri="{FF2B5EF4-FFF2-40B4-BE49-F238E27FC236}">
                  <a16:creationId xmlns:a16="http://schemas.microsoft.com/office/drawing/2014/main" id="{351C0135-ED15-2042-065E-9A9BE538AF31}"/>
                </a:ext>
              </a:extLst>
            </p:cNvPr>
            <p:cNvSpPr txBox="1"/>
            <p:nvPr/>
          </p:nvSpPr>
          <p:spPr>
            <a:xfrm>
              <a:off x="419289" y="2936649"/>
              <a:ext cx="2728042" cy="1193787"/>
            </a:xfrm>
            <a:prstGeom prst="rect">
              <a:avLst/>
            </a:prstGeom>
          </p:spPr>
          <p:txBody>
            <a:bodyPr lIns="0" tIns="0" rIns="0" bIns="0" rtlCol="0" anchor="t">
              <a:spAutoFit/>
            </a:bodyPr>
            <a:lstStyle/>
            <a:p>
              <a:pPr algn="ctr">
                <a:lnSpc>
                  <a:spcPts val="3463"/>
                </a:lnSpc>
                <a:spcBef>
                  <a:spcPct val="0"/>
                </a:spcBef>
              </a:pPr>
              <a:r>
                <a:rPr lang="en-US" sz="2473">
                  <a:solidFill>
                    <a:srgbClr val="3A3E46"/>
                  </a:solidFill>
                  <a:latin typeface="Codec Pro Ultra-Bold"/>
                </a:rPr>
                <a:t>Introduction au Projet </a:t>
              </a:r>
            </a:p>
          </p:txBody>
        </p:sp>
      </p:grpSp>
      <p:grpSp>
        <p:nvGrpSpPr>
          <p:cNvPr id="83" name="Group 44">
            <a:extLst>
              <a:ext uri="{FF2B5EF4-FFF2-40B4-BE49-F238E27FC236}">
                <a16:creationId xmlns:a16="http://schemas.microsoft.com/office/drawing/2014/main" id="{26986C62-1E25-EB62-AA7D-5CD917414C27}"/>
              </a:ext>
            </a:extLst>
          </p:cNvPr>
          <p:cNvGrpSpPr/>
          <p:nvPr/>
        </p:nvGrpSpPr>
        <p:grpSpPr>
          <a:xfrm>
            <a:off x="3312521" y="16500686"/>
            <a:ext cx="2674965" cy="3192763"/>
            <a:chOff x="0" y="0"/>
            <a:chExt cx="3566621" cy="4257017"/>
          </a:xfrm>
        </p:grpSpPr>
        <p:grpSp>
          <p:nvGrpSpPr>
            <p:cNvPr id="84" name="Group 45">
              <a:extLst>
                <a:ext uri="{FF2B5EF4-FFF2-40B4-BE49-F238E27FC236}">
                  <a16:creationId xmlns:a16="http://schemas.microsoft.com/office/drawing/2014/main" id="{4F30FAB7-5CBF-4F81-FCFF-9FFA048655AE}"/>
                </a:ext>
              </a:extLst>
            </p:cNvPr>
            <p:cNvGrpSpPr/>
            <p:nvPr/>
          </p:nvGrpSpPr>
          <p:grpSpPr>
            <a:xfrm>
              <a:off x="0" y="688334"/>
              <a:ext cx="3566621" cy="3568683"/>
              <a:chOff x="0" y="0"/>
              <a:chExt cx="704518" cy="704925"/>
            </a:xfrm>
          </p:grpSpPr>
          <p:sp>
            <p:nvSpPr>
              <p:cNvPr id="88" name="Freeform 46">
                <a:extLst>
                  <a:ext uri="{FF2B5EF4-FFF2-40B4-BE49-F238E27FC236}">
                    <a16:creationId xmlns:a16="http://schemas.microsoft.com/office/drawing/2014/main" id="{191D5EAA-CE00-A6BC-42C6-171BFA1A0B1C}"/>
                  </a:ext>
                </a:extLst>
              </p:cNvPr>
              <p:cNvSpPr/>
              <p:nvPr/>
            </p:nvSpPr>
            <p:spPr>
              <a:xfrm>
                <a:off x="0" y="0"/>
                <a:ext cx="704518" cy="704925"/>
              </a:xfrm>
              <a:custGeom>
                <a:avLst/>
                <a:gdLst/>
                <a:ahLst/>
                <a:cxnLst/>
                <a:rect l="l" t="t" r="r" b="b"/>
                <a:pathLst>
                  <a:path w="704518" h="704925">
                    <a:moveTo>
                      <a:pt x="72355" y="0"/>
                    </a:moveTo>
                    <a:lnTo>
                      <a:pt x="632162" y="0"/>
                    </a:lnTo>
                    <a:cubicBezTo>
                      <a:pt x="651352" y="0"/>
                      <a:pt x="669756" y="7623"/>
                      <a:pt x="683325" y="21192"/>
                    </a:cubicBezTo>
                    <a:cubicBezTo>
                      <a:pt x="696895" y="34762"/>
                      <a:pt x="704518" y="53166"/>
                      <a:pt x="704518" y="72355"/>
                    </a:cubicBezTo>
                    <a:lnTo>
                      <a:pt x="704518" y="632570"/>
                    </a:lnTo>
                    <a:cubicBezTo>
                      <a:pt x="704518" y="672531"/>
                      <a:pt x="672123" y="704925"/>
                      <a:pt x="632162" y="704925"/>
                    </a:cubicBezTo>
                    <a:lnTo>
                      <a:pt x="72355" y="704925"/>
                    </a:lnTo>
                    <a:cubicBezTo>
                      <a:pt x="32395" y="704925"/>
                      <a:pt x="0" y="672531"/>
                      <a:pt x="0" y="632570"/>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89" name="TextBox 47">
                <a:extLst>
                  <a:ext uri="{FF2B5EF4-FFF2-40B4-BE49-F238E27FC236}">
                    <a16:creationId xmlns:a16="http://schemas.microsoft.com/office/drawing/2014/main" id="{33809A61-1C63-AEC9-5372-1CCE82DDBAD8}"/>
                  </a:ext>
                </a:extLst>
              </p:cNvPr>
              <p:cNvSpPr txBox="1"/>
              <p:nvPr/>
            </p:nvSpPr>
            <p:spPr>
              <a:xfrm>
                <a:off x="0" y="-38100"/>
                <a:ext cx="704518" cy="743025"/>
              </a:xfrm>
              <a:prstGeom prst="rect">
                <a:avLst/>
              </a:prstGeom>
            </p:spPr>
            <p:txBody>
              <a:bodyPr lIns="50800" tIns="50800" rIns="50800" bIns="50800" rtlCol="0" anchor="ctr"/>
              <a:lstStyle/>
              <a:p>
                <a:pPr algn="ctr">
                  <a:lnSpc>
                    <a:spcPts val="2659"/>
                  </a:lnSpc>
                </a:pPr>
                <a:endParaRPr/>
              </a:p>
            </p:txBody>
          </p:sp>
        </p:grpSp>
        <p:sp>
          <p:nvSpPr>
            <p:cNvPr id="85" name="Freeform 48">
              <a:extLst>
                <a:ext uri="{FF2B5EF4-FFF2-40B4-BE49-F238E27FC236}">
                  <a16:creationId xmlns:a16="http://schemas.microsoft.com/office/drawing/2014/main" id="{5D14F857-0FF4-EBB3-126B-B8B047572953}"/>
                </a:ext>
              </a:extLst>
            </p:cNvPr>
            <p:cNvSpPr/>
            <p:nvPr/>
          </p:nvSpPr>
          <p:spPr>
            <a:xfrm>
              <a:off x="575989" y="0"/>
              <a:ext cx="2414643" cy="2414643"/>
            </a:xfrm>
            <a:custGeom>
              <a:avLst/>
              <a:gdLst/>
              <a:ahLst/>
              <a:cxnLst/>
              <a:rect l="l" t="t" r="r" b="b"/>
              <a:pathLst>
                <a:path w="2414643" h="2414643">
                  <a:moveTo>
                    <a:pt x="0" y="0"/>
                  </a:moveTo>
                  <a:lnTo>
                    <a:pt x="2414643" y="0"/>
                  </a:lnTo>
                  <a:lnTo>
                    <a:pt x="2414643" y="2414643"/>
                  </a:lnTo>
                  <a:lnTo>
                    <a:pt x="0" y="24146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86" name="TextBox 49">
              <a:extLst>
                <a:ext uri="{FF2B5EF4-FFF2-40B4-BE49-F238E27FC236}">
                  <a16:creationId xmlns:a16="http://schemas.microsoft.com/office/drawing/2014/main" id="{04E70644-E56A-73B8-546A-9FDC9CEBA43B}"/>
                </a:ext>
              </a:extLst>
            </p:cNvPr>
            <p:cNvSpPr txBox="1"/>
            <p:nvPr/>
          </p:nvSpPr>
          <p:spPr>
            <a:xfrm>
              <a:off x="1107847" y="323865"/>
              <a:ext cx="1350927" cy="1547837"/>
            </a:xfrm>
            <a:prstGeom prst="rect">
              <a:avLst/>
            </a:prstGeom>
          </p:spPr>
          <p:txBody>
            <a:bodyPr lIns="0" tIns="0" rIns="0" bIns="0" rtlCol="0" anchor="t">
              <a:spAutoFit/>
            </a:bodyPr>
            <a:lstStyle/>
            <a:p>
              <a:pPr algn="ctr">
                <a:lnSpc>
                  <a:spcPts val="9195"/>
                </a:lnSpc>
                <a:spcBef>
                  <a:spcPct val="0"/>
                </a:spcBef>
              </a:pPr>
              <a:r>
                <a:rPr lang="en-US" sz="6568">
                  <a:solidFill>
                    <a:srgbClr val="3A3E46"/>
                  </a:solidFill>
                  <a:latin typeface="Codec Pro Ultra-Bold"/>
                </a:rPr>
                <a:t>05</a:t>
              </a:r>
            </a:p>
          </p:txBody>
        </p:sp>
        <p:sp>
          <p:nvSpPr>
            <p:cNvPr id="87" name="TextBox 50">
              <a:extLst>
                <a:ext uri="{FF2B5EF4-FFF2-40B4-BE49-F238E27FC236}">
                  <a16:creationId xmlns:a16="http://schemas.microsoft.com/office/drawing/2014/main" id="{3AF66497-1BD1-E814-4931-8836E3349C6B}"/>
                </a:ext>
              </a:extLst>
            </p:cNvPr>
            <p:cNvSpPr txBox="1"/>
            <p:nvPr/>
          </p:nvSpPr>
          <p:spPr>
            <a:xfrm>
              <a:off x="98071" y="2695401"/>
              <a:ext cx="3370479" cy="1193787"/>
            </a:xfrm>
            <a:prstGeom prst="rect">
              <a:avLst/>
            </a:prstGeom>
          </p:spPr>
          <p:txBody>
            <a:bodyPr lIns="0" tIns="0" rIns="0" bIns="0" rtlCol="0" anchor="t">
              <a:spAutoFit/>
            </a:bodyPr>
            <a:lstStyle/>
            <a:p>
              <a:pPr algn="ctr">
                <a:lnSpc>
                  <a:spcPts val="3463"/>
                </a:lnSpc>
                <a:spcBef>
                  <a:spcPct val="0"/>
                </a:spcBef>
              </a:pPr>
              <a:r>
                <a:rPr lang="en-US" sz="2473">
                  <a:solidFill>
                    <a:srgbClr val="3A3E46"/>
                  </a:solidFill>
                  <a:latin typeface="Codec Pro Ultra-Bold"/>
                </a:rPr>
                <a:t>Fonctionnalités Implémentées </a:t>
              </a:r>
            </a:p>
          </p:txBody>
        </p:sp>
      </p:grpSp>
      <p:grpSp>
        <p:nvGrpSpPr>
          <p:cNvPr id="90" name="Group 51">
            <a:extLst>
              <a:ext uri="{FF2B5EF4-FFF2-40B4-BE49-F238E27FC236}">
                <a16:creationId xmlns:a16="http://schemas.microsoft.com/office/drawing/2014/main" id="{E0ECAB4E-FA06-2146-F281-6D02544B9926}"/>
              </a:ext>
            </a:extLst>
          </p:cNvPr>
          <p:cNvGrpSpPr/>
          <p:nvPr/>
        </p:nvGrpSpPr>
        <p:grpSpPr>
          <a:xfrm>
            <a:off x="6623401" y="16500686"/>
            <a:ext cx="2674965" cy="3192763"/>
            <a:chOff x="0" y="0"/>
            <a:chExt cx="3566621" cy="4257017"/>
          </a:xfrm>
        </p:grpSpPr>
        <p:grpSp>
          <p:nvGrpSpPr>
            <p:cNvPr id="91" name="Group 52">
              <a:extLst>
                <a:ext uri="{FF2B5EF4-FFF2-40B4-BE49-F238E27FC236}">
                  <a16:creationId xmlns:a16="http://schemas.microsoft.com/office/drawing/2014/main" id="{DFEBE913-9172-E496-0D06-A50862CD94DC}"/>
                </a:ext>
              </a:extLst>
            </p:cNvPr>
            <p:cNvGrpSpPr/>
            <p:nvPr/>
          </p:nvGrpSpPr>
          <p:grpSpPr>
            <a:xfrm>
              <a:off x="0" y="701637"/>
              <a:ext cx="3566621" cy="3555380"/>
              <a:chOff x="0" y="0"/>
              <a:chExt cx="704518" cy="702297"/>
            </a:xfrm>
          </p:grpSpPr>
          <p:sp>
            <p:nvSpPr>
              <p:cNvPr id="95" name="Freeform 53">
                <a:extLst>
                  <a:ext uri="{FF2B5EF4-FFF2-40B4-BE49-F238E27FC236}">
                    <a16:creationId xmlns:a16="http://schemas.microsoft.com/office/drawing/2014/main" id="{442A5DBA-257C-0950-EA8F-6D960B5C255B}"/>
                  </a:ext>
                </a:extLst>
              </p:cNvPr>
              <p:cNvSpPr/>
              <p:nvPr/>
            </p:nvSpPr>
            <p:spPr>
              <a:xfrm>
                <a:off x="0" y="0"/>
                <a:ext cx="704518" cy="702297"/>
              </a:xfrm>
              <a:custGeom>
                <a:avLst/>
                <a:gdLst/>
                <a:ahLst/>
                <a:cxnLst/>
                <a:rect l="l" t="t" r="r" b="b"/>
                <a:pathLst>
                  <a:path w="704518" h="702297">
                    <a:moveTo>
                      <a:pt x="72355" y="0"/>
                    </a:moveTo>
                    <a:lnTo>
                      <a:pt x="632162" y="0"/>
                    </a:lnTo>
                    <a:cubicBezTo>
                      <a:pt x="651352" y="0"/>
                      <a:pt x="669756" y="7623"/>
                      <a:pt x="683325" y="21192"/>
                    </a:cubicBezTo>
                    <a:cubicBezTo>
                      <a:pt x="696895" y="34762"/>
                      <a:pt x="704518" y="53166"/>
                      <a:pt x="704518" y="72355"/>
                    </a:cubicBezTo>
                    <a:lnTo>
                      <a:pt x="704518" y="629942"/>
                    </a:lnTo>
                    <a:cubicBezTo>
                      <a:pt x="704518" y="669903"/>
                      <a:pt x="672123" y="702297"/>
                      <a:pt x="632162" y="702297"/>
                    </a:cubicBezTo>
                    <a:lnTo>
                      <a:pt x="72355" y="702297"/>
                    </a:lnTo>
                    <a:cubicBezTo>
                      <a:pt x="32395" y="702297"/>
                      <a:pt x="0" y="669903"/>
                      <a:pt x="0" y="629942"/>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96" name="TextBox 54">
                <a:extLst>
                  <a:ext uri="{FF2B5EF4-FFF2-40B4-BE49-F238E27FC236}">
                    <a16:creationId xmlns:a16="http://schemas.microsoft.com/office/drawing/2014/main" id="{3D20B560-D2BA-CFAC-3A52-4F0DEA53463C}"/>
                  </a:ext>
                </a:extLst>
              </p:cNvPr>
              <p:cNvSpPr txBox="1"/>
              <p:nvPr/>
            </p:nvSpPr>
            <p:spPr>
              <a:xfrm>
                <a:off x="0" y="-38100"/>
                <a:ext cx="704518" cy="740397"/>
              </a:xfrm>
              <a:prstGeom prst="rect">
                <a:avLst/>
              </a:prstGeom>
            </p:spPr>
            <p:txBody>
              <a:bodyPr lIns="50800" tIns="50800" rIns="50800" bIns="50800" rtlCol="0" anchor="ctr"/>
              <a:lstStyle/>
              <a:p>
                <a:pPr algn="ctr">
                  <a:lnSpc>
                    <a:spcPts val="2659"/>
                  </a:lnSpc>
                </a:pPr>
                <a:endParaRPr/>
              </a:p>
            </p:txBody>
          </p:sp>
        </p:grpSp>
        <p:sp>
          <p:nvSpPr>
            <p:cNvPr id="92" name="Freeform 55">
              <a:extLst>
                <a:ext uri="{FF2B5EF4-FFF2-40B4-BE49-F238E27FC236}">
                  <a16:creationId xmlns:a16="http://schemas.microsoft.com/office/drawing/2014/main" id="{7B5F02ED-2C0B-1B56-BBB3-E1CF846A2190}"/>
                </a:ext>
              </a:extLst>
            </p:cNvPr>
            <p:cNvSpPr/>
            <p:nvPr/>
          </p:nvSpPr>
          <p:spPr>
            <a:xfrm>
              <a:off x="642995" y="0"/>
              <a:ext cx="2414643" cy="2414643"/>
            </a:xfrm>
            <a:custGeom>
              <a:avLst/>
              <a:gdLst/>
              <a:ahLst/>
              <a:cxnLst/>
              <a:rect l="l" t="t" r="r" b="b"/>
              <a:pathLst>
                <a:path w="2414643" h="2414643">
                  <a:moveTo>
                    <a:pt x="0" y="0"/>
                  </a:moveTo>
                  <a:lnTo>
                    <a:pt x="2414643" y="0"/>
                  </a:lnTo>
                  <a:lnTo>
                    <a:pt x="2414643" y="2414643"/>
                  </a:lnTo>
                  <a:lnTo>
                    <a:pt x="0" y="24146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93" name="TextBox 56">
              <a:extLst>
                <a:ext uri="{FF2B5EF4-FFF2-40B4-BE49-F238E27FC236}">
                  <a16:creationId xmlns:a16="http://schemas.microsoft.com/office/drawing/2014/main" id="{474B7F93-FF79-85BD-22D4-98818E6F3288}"/>
                </a:ext>
              </a:extLst>
            </p:cNvPr>
            <p:cNvSpPr txBox="1"/>
            <p:nvPr/>
          </p:nvSpPr>
          <p:spPr>
            <a:xfrm>
              <a:off x="1183750" y="323865"/>
              <a:ext cx="1350927" cy="1547837"/>
            </a:xfrm>
            <a:prstGeom prst="rect">
              <a:avLst/>
            </a:prstGeom>
          </p:spPr>
          <p:txBody>
            <a:bodyPr lIns="0" tIns="0" rIns="0" bIns="0" rtlCol="0" anchor="t">
              <a:spAutoFit/>
            </a:bodyPr>
            <a:lstStyle/>
            <a:p>
              <a:pPr algn="ctr">
                <a:lnSpc>
                  <a:spcPts val="9195"/>
                </a:lnSpc>
                <a:spcBef>
                  <a:spcPct val="0"/>
                </a:spcBef>
              </a:pPr>
              <a:r>
                <a:rPr lang="en-US" sz="6568">
                  <a:solidFill>
                    <a:srgbClr val="3A3E46"/>
                  </a:solidFill>
                  <a:latin typeface="Codec Pro Ultra-Bold"/>
                </a:rPr>
                <a:t>06</a:t>
              </a:r>
            </a:p>
          </p:txBody>
        </p:sp>
        <p:sp>
          <p:nvSpPr>
            <p:cNvPr id="94" name="TextBox 57">
              <a:extLst>
                <a:ext uri="{FF2B5EF4-FFF2-40B4-BE49-F238E27FC236}">
                  <a16:creationId xmlns:a16="http://schemas.microsoft.com/office/drawing/2014/main" id="{72C8DF1A-98F7-B841-63D5-4C38AAD44A1E}"/>
                </a:ext>
              </a:extLst>
            </p:cNvPr>
            <p:cNvSpPr txBox="1"/>
            <p:nvPr/>
          </p:nvSpPr>
          <p:spPr>
            <a:xfrm>
              <a:off x="99578" y="2695401"/>
              <a:ext cx="3370479" cy="1193787"/>
            </a:xfrm>
            <a:prstGeom prst="rect">
              <a:avLst/>
            </a:prstGeom>
          </p:spPr>
          <p:txBody>
            <a:bodyPr lIns="0" tIns="0" rIns="0" bIns="0" rtlCol="0" anchor="t">
              <a:spAutoFit/>
            </a:bodyPr>
            <a:lstStyle/>
            <a:p>
              <a:pPr algn="ctr">
                <a:lnSpc>
                  <a:spcPts val="3463"/>
                </a:lnSpc>
                <a:spcBef>
                  <a:spcPct val="0"/>
                </a:spcBef>
              </a:pPr>
              <a:r>
                <a:rPr lang="en-US" sz="2473">
                  <a:solidFill>
                    <a:srgbClr val="3A3E46"/>
                  </a:solidFill>
                  <a:latin typeface="Codec Pro Ultra-Bold"/>
                </a:rPr>
                <a:t>Difficultés Rencontrées </a:t>
              </a:r>
            </a:p>
          </p:txBody>
        </p:sp>
      </p:grpSp>
      <p:grpSp>
        <p:nvGrpSpPr>
          <p:cNvPr id="97" name="Group 58">
            <a:extLst>
              <a:ext uri="{FF2B5EF4-FFF2-40B4-BE49-F238E27FC236}">
                <a16:creationId xmlns:a16="http://schemas.microsoft.com/office/drawing/2014/main" id="{1452C745-965A-4685-CA37-89FB09BC54F3}"/>
              </a:ext>
            </a:extLst>
          </p:cNvPr>
          <p:cNvGrpSpPr/>
          <p:nvPr/>
        </p:nvGrpSpPr>
        <p:grpSpPr>
          <a:xfrm>
            <a:off x="9936541" y="16500686"/>
            <a:ext cx="2674965" cy="3182785"/>
            <a:chOff x="0" y="0"/>
            <a:chExt cx="3566621" cy="4243714"/>
          </a:xfrm>
        </p:grpSpPr>
        <p:grpSp>
          <p:nvGrpSpPr>
            <p:cNvPr id="98" name="Group 59">
              <a:extLst>
                <a:ext uri="{FF2B5EF4-FFF2-40B4-BE49-F238E27FC236}">
                  <a16:creationId xmlns:a16="http://schemas.microsoft.com/office/drawing/2014/main" id="{8BA13800-E52C-1AE1-8971-CDDC558B64E2}"/>
                </a:ext>
              </a:extLst>
            </p:cNvPr>
            <p:cNvGrpSpPr/>
            <p:nvPr/>
          </p:nvGrpSpPr>
          <p:grpSpPr>
            <a:xfrm>
              <a:off x="0" y="688334"/>
              <a:ext cx="3566621" cy="3555380"/>
              <a:chOff x="0" y="0"/>
              <a:chExt cx="704518" cy="702297"/>
            </a:xfrm>
          </p:grpSpPr>
          <p:sp>
            <p:nvSpPr>
              <p:cNvPr id="102" name="Freeform 60">
                <a:extLst>
                  <a:ext uri="{FF2B5EF4-FFF2-40B4-BE49-F238E27FC236}">
                    <a16:creationId xmlns:a16="http://schemas.microsoft.com/office/drawing/2014/main" id="{8C8A6DB2-C643-8DD3-0D54-11316688B0ED}"/>
                  </a:ext>
                </a:extLst>
              </p:cNvPr>
              <p:cNvSpPr/>
              <p:nvPr/>
            </p:nvSpPr>
            <p:spPr>
              <a:xfrm>
                <a:off x="0" y="0"/>
                <a:ext cx="704518" cy="702297"/>
              </a:xfrm>
              <a:custGeom>
                <a:avLst/>
                <a:gdLst/>
                <a:ahLst/>
                <a:cxnLst/>
                <a:rect l="l" t="t" r="r" b="b"/>
                <a:pathLst>
                  <a:path w="704518" h="702297">
                    <a:moveTo>
                      <a:pt x="72355" y="0"/>
                    </a:moveTo>
                    <a:lnTo>
                      <a:pt x="632162" y="0"/>
                    </a:lnTo>
                    <a:cubicBezTo>
                      <a:pt x="651352" y="0"/>
                      <a:pt x="669756" y="7623"/>
                      <a:pt x="683325" y="21192"/>
                    </a:cubicBezTo>
                    <a:cubicBezTo>
                      <a:pt x="696895" y="34762"/>
                      <a:pt x="704518" y="53166"/>
                      <a:pt x="704518" y="72355"/>
                    </a:cubicBezTo>
                    <a:lnTo>
                      <a:pt x="704518" y="629942"/>
                    </a:lnTo>
                    <a:cubicBezTo>
                      <a:pt x="704518" y="669903"/>
                      <a:pt x="672123" y="702297"/>
                      <a:pt x="632162" y="702297"/>
                    </a:cubicBezTo>
                    <a:lnTo>
                      <a:pt x="72355" y="702297"/>
                    </a:lnTo>
                    <a:cubicBezTo>
                      <a:pt x="32395" y="702297"/>
                      <a:pt x="0" y="669903"/>
                      <a:pt x="0" y="629942"/>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103" name="TextBox 61">
                <a:extLst>
                  <a:ext uri="{FF2B5EF4-FFF2-40B4-BE49-F238E27FC236}">
                    <a16:creationId xmlns:a16="http://schemas.microsoft.com/office/drawing/2014/main" id="{B3468D1A-274D-F8B1-F375-9B73A5442E4B}"/>
                  </a:ext>
                </a:extLst>
              </p:cNvPr>
              <p:cNvSpPr txBox="1"/>
              <p:nvPr/>
            </p:nvSpPr>
            <p:spPr>
              <a:xfrm>
                <a:off x="0" y="-38100"/>
                <a:ext cx="704518" cy="740397"/>
              </a:xfrm>
              <a:prstGeom prst="rect">
                <a:avLst/>
              </a:prstGeom>
            </p:spPr>
            <p:txBody>
              <a:bodyPr lIns="50800" tIns="50800" rIns="50800" bIns="50800" rtlCol="0" anchor="ctr"/>
              <a:lstStyle/>
              <a:p>
                <a:pPr algn="ctr">
                  <a:lnSpc>
                    <a:spcPts val="2659"/>
                  </a:lnSpc>
                </a:pPr>
                <a:endParaRPr/>
              </a:p>
            </p:txBody>
          </p:sp>
        </p:grpSp>
        <p:sp>
          <p:nvSpPr>
            <p:cNvPr id="99" name="Freeform 62">
              <a:extLst>
                <a:ext uri="{FF2B5EF4-FFF2-40B4-BE49-F238E27FC236}">
                  <a16:creationId xmlns:a16="http://schemas.microsoft.com/office/drawing/2014/main" id="{3DB1AE58-703C-2239-F26D-6D045A0D50C2}"/>
                </a:ext>
              </a:extLst>
            </p:cNvPr>
            <p:cNvSpPr/>
            <p:nvPr/>
          </p:nvSpPr>
          <p:spPr>
            <a:xfrm>
              <a:off x="698397" y="0"/>
              <a:ext cx="2414643" cy="2414643"/>
            </a:xfrm>
            <a:custGeom>
              <a:avLst/>
              <a:gdLst/>
              <a:ahLst/>
              <a:cxnLst/>
              <a:rect l="l" t="t" r="r" b="b"/>
              <a:pathLst>
                <a:path w="2414643" h="2414643">
                  <a:moveTo>
                    <a:pt x="0" y="0"/>
                  </a:moveTo>
                  <a:lnTo>
                    <a:pt x="2414643" y="0"/>
                  </a:lnTo>
                  <a:lnTo>
                    <a:pt x="2414643" y="2414643"/>
                  </a:lnTo>
                  <a:lnTo>
                    <a:pt x="0" y="241464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0" name="TextBox 63">
              <a:extLst>
                <a:ext uri="{FF2B5EF4-FFF2-40B4-BE49-F238E27FC236}">
                  <a16:creationId xmlns:a16="http://schemas.microsoft.com/office/drawing/2014/main" id="{FB2E57B2-719E-53BA-9AEC-B2E21E33E870}"/>
                </a:ext>
              </a:extLst>
            </p:cNvPr>
            <p:cNvSpPr txBox="1"/>
            <p:nvPr/>
          </p:nvSpPr>
          <p:spPr>
            <a:xfrm>
              <a:off x="1230255" y="323865"/>
              <a:ext cx="1350927" cy="1547837"/>
            </a:xfrm>
            <a:prstGeom prst="rect">
              <a:avLst/>
            </a:prstGeom>
          </p:spPr>
          <p:txBody>
            <a:bodyPr lIns="0" tIns="0" rIns="0" bIns="0" rtlCol="0" anchor="t">
              <a:spAutoFit/>
            </a:bodyPr>
            <a:lstStyle/>
            <a:p>
              <a:pPr algn="ctr">
                <a:lnSpc>
                  <a:spcPts val="9195"/>
                </a:lnSpc>
                <a:spcBef>
                  <a:spcPct val="0"/>
                </a:spcBef>
              </a:pPr>
              <a:r>
                <a:rPr lang="en-US" sz="6568">
                  <a:solidFill>
                    <a:srgbClr val="3A3E46"/>
                  </a:solidFill>
                  <a:latin typeface="Codec Pro Ultra-Bold"/>
                </a:rPr>
                <a:t>07</a:t>
              </a:r>
            </a:p>
          </p:txBody>
        </p:sp>
        <p:sp>
          <p:nvSpPr>
            <p:cNvPr id="101" name="TextBox 64">
              <a:extLst>
                <a:ext uri="{FF2B5EF4-FFF2-40B4-BE49-F238E27FC236}">
                  <a16:creationId xmlns:a16="http://schemas.microsoft.com/office/drawing/2014/main" id="{C61A7BA7-A5C7-C497-F4A6-5B4E79FD8427}"/>
                </a:ext>
              </a:extLst>
            </p:cNvPr>
            <p:cNvSpPr txBox="1"/>
            <p:nvPr/>
          </p:nvSpPr>
          <p:spPr>
            <a:xfrm>
              <a:off x="98071" y="2695401"/>
              <a:ext cx="3370479" cy="1193787"/>
            </a:xfrm>
            <a:prstGeom prst="rect">
              <a:avLst/>
            </a:prstGeom>
          </p:spPr>
          <p:txBody>
            <a:bodyPr lIns="0" tIns="0" rIns="0" bIns="0" rtlCol="0" anchor="t">
              <a:spAutoFit/>
            </a:bodyPr>
            <a:lstStyle/>
            <a:p>
              <a:pPr algn="ctr">
                <a:lnSpc>
                  <a:spcPts val="3463"/>
                </a:lnSpc>
                <a:spcBef>
                  <a:spcPct val="0"/>
                </a:spcBef>
              </a:pPr>
              <a:r>
                <a:rPr lang="en-US" sz="2473">
                  <a:solidFill>
                    <a:srgbClr val="3A3E46"/>
                  </a:solidFill>
                  <a:latin typeface="Codec Pro Ultra-Bold"/>
                </a:rPr>
                <a:t>Conclusion et Perspectives </a:t>
              </a:r>
            </a:p>
          </p:txBody>
        </p:sp>
      </p:grpSp>
      <p:sp>
        <p:nvSpPr>
          <p:cNvPr id="104" name="Freeform 38">
            <a:extLst>
              <a:ext uri="{FF2B5EF4-FFF2-40B4-BE49-F238E27FC236}">
                <a16:creationId xmlns:a16="http://schemas.microsoft.com/office/drawing/2014/main" id="{6C85FD4D-738E-818E-D758-2A6F8D188B33}"/>
              </a:ext>
            </a:extLst>
          </p:cNvPr>
          <p:cNvSpPr/>
          <p:nvPr/>
        </p:nvSpPr>
        <p:spPr>
          <a:xfrm>
            <a:off x="9870421" y="10484062"/>
            <a:ext cx="888185" cy="349723"/>
          </a:xfrm>
          <a:custGeom>
            <a:avLst/>
            <a:gdLst/>
            <a:ahLst/>
            <a:cxnLst/>
            <a:rect l="l" t="t" r="r" b="b"/>
            <a:pathLst>
              <a:path w="888185" h="349723">
                <a:moveTo>
                  <a:pt x="0" y="0"/>
                </a:moveTo>
                <a:lnTo>
                  <a:pt x="888184" y="0"/>
                </a:lnTo>
                <a:lnTo>
                  <a:pt x="888184" y="349723"/>
                </a:lnTo>
                <a:lnTo>
                  <a:pt x="0" y="34972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05" name="Freeform 35">
            <a:extLst>
              <a:ext uri="{FF2B5EF4-FFF2-40B4-BE49-F238E27FC236}">
                <a16:creationId xmlns:a16="http://schemas.microsoft.com/office/drawing/2014/main" id="{E13B73B9-E153-A314-7404-8C15C133E359}"/>
              </a:ext>
            </a:extLst>
          </p:cNvPr>
          <p:cNvSpPr/>
          <p:nvPr/>
        </p:nvSpPr>
        <p:spPr>
          <a:xfrm>
            <a:off x="16549130" y="11054100"/>
            <a:ext cx="947242" cy="130246"/>
          </a:xfrm>
          <a:custGeom>
            <a:avLst/>
            <a:gdLst/>
            <a:ahLst/>
            <a:cxnLst/>
            <a:rect l="l" t="t" r="r" b="b"/>
            <a:pathLst>
              <a:path w="947242" h="130246">
                <a:moveTo>
                  <a:pt x="0" y="0"/>
                </a:moveTo>
                <a:lnTo>
                  <a:pt x="947242" y="0"/>
                </a:lnTo>
                <a:lnTo>
                  <a:pt x="947242" y="130246"/>
                </a:lnTo>
                <a:lnTo>
                  <a:pt x="0" y="13024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06" name="Freeform 36">
            <a:extLst>
              <a:ext uri="{FF2B5EF4-FFF2-40B4-BE49-F238E27FC236}">
                <a16:creationId xmlns:a16="http://schemas.microsoft.com/office/drawing/2014/main" id="{37C4B106-D0DB-D654-D5E7-B0B05385E53D}"/>
              </a:ext>
            </a:extLst>
          </p:cNvPr>
          <p:cNvSpPr/>
          <p:nvPr/>
        </p:nvSpPr>
        <p:spPr>
          <a:xfrm>
            <a:off x="952459" y="10988977"/>
            <a:ext cx="947242" cy="130246"/>
          </a:xfrm>
          <a:custGeom>
            <a:avLst/>
            <a:gdLst/>
            <a:ahLst/>
            <a:cxnLst/>
            <a:rect l="l" t="t" r="r" b="b"/>
            <a:pathLst>
              <a:path w="947242" h="130246">
                <a:moveTo>
                  <a:pt x="0" y="0"/>
                </a:moveTo>
                <a:lnTo>
                  <a:pt x="947242" y="0"/>
                </a:lnTo>
                <a:lnTo>
                  <a:pt x="947242" y="130246"/>
                </a:lnTo>
                <a:lnTo>
                  <a:pt x="0" y="13024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9B9B9B">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2308591" y="-12757078"/>
            <a:ext cx="14167628" cy="15226613"/>
            <a:chOff x="0" y="0"/>
            <a:chExt cx="812800" cy="873554"/>
          </a:xfrm>
        </p:grpSpPr>
        <p:sp>
          <p:nvSpPr>
            <p:cNvPr id="3" name="Freeform 3"/>
            <p:cNvSpPr/>
            <p:nvPr/>
          </p:nvSpPr>
          <p:spPr>
            <a:xfrm>
              <a:off x="0" y="0"/>
              <a:ext cx="812800" cy="873554"/>
            </a:xfrm>
            <a:custGeom>
              <a:avLst/>
              <a:gdLst/>
              <a:ahLst/>
              <a:cxnLst/>
              <a:rect l="l" t="t" r="r" b="b"/>
              <a:pathLst>
                <a:path w="812800" h="873554">
                  <a:moveTo>
                    <a:pt x="406400" y="0"/>
                  </a:moveTo>
                  <a:cubicBezTo>
                    <a:pt x="181951" y="0"/>
                    <a:pt x="0" y="195552"/>
                    <a:pt x="0" y="436777"/>
                  </a:cubicBezTo>
                  <a:cubicBezTo>
                    <a:pt x="0" y="678002"/>
                    <a:pt x="181951" y="873554"/>
                    <a:pt x="406400" y="873554"/>
                  </a:cubicBezTo>
                  <a:cubicBezTo>
                    <a:pt x="630849" y="873554"/>
                    <a:pt x="812800" y="678002"/>
                    <a:pt x="812800" y="436777"/>
                  </a:cubicBezTo>
                  <a:cubicBezTo>
                    <a:pt x="812800" y="195552"/>
                    <a:pt x="630849" y="0"/>
                    <a:pt x="406400" y="0"/>
                  </a:cubicBezTo>
                  <a:close/>
                </a:path>
              </a:pathLst>
            </a:custGeom>
            <a:solidFill>
              <a:srgbClr val="78BACE">
                <a:alpha val="13725"/>
              </a:srgbClr>
            </a:solidFill>
          </p:spPr>
        </p:sp>
        <p:sp>
          <p:nvSpPr>
            <p:cNvPr id="4" name="TextBox 4"/>
            <p:cNvSpPr txBox="1"/>
            <p:nvPr/>
          </p:nvSpPr>
          <p:spPr>
            <a:xfrm>
              <a:off x="76200" y="43796"/>
              <a:ext cx="660400" cy="74786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3770397" y="1293997"/>
            <a:ext cx="10796046" cy="1575579"/>
          </a:xfrm>
          <a:prstGeom prst="rect">
            <a:avLst/>
          </a:prstGeom>
        </p:spPr>
        <p:txBody>
          <a:bodyPr lIns="0" tIns="0" rIns="0" bIns="0" rtlCol="0" anchor="t">
            <a:spAutoFit/>
          </a:bodyPr>
          <a:lstStyle/>
          <a:p>
            <a:pPr algn="ctr">
              <a:lnSpc>
                <a:spcPts val="11814"/>
              </a:lnSpc>
              <a:spcBef>
                <a:spcPct val="0"/>
              </a:spcBef>
            </a:pPr>
            <a:r>
              <a:rPr lang="en-US" sz="8438">
                <a:solidFill>
                  <a:srgbClr val="000000"/>
                </a:solidFill>
                <a:latin typeface="Codec Pro Ultra-Bold"/>
              </a:rPr>
              <a:t>Sommaire</a:t>
            </a:r>
          </a:p>
        </p:txBody>
      </p:sp>
      <p:grpSp>
        <p:nvGrpSpPr>
          <p:cNvPr id="6" name="Group 6"/>
          <p:cNvGrpSpPr/>
          <p:nvPr/>
        </p:nvGrpSpPr>
        <p:grpSpPr>
          <a:xfrm>
            <a:off x="6196115" y="2859599"/>
            <a:ext cx="2674965" cy="3582003"/>
            <a:chOff x="0" y="0"/>
            <a:chExt cx="3566621" cy="4776005"/>
          </a:xfrm>
        </p:grpSpPr>
        <p:grpSp>
          <p:nvGrpSpPr>
            <p:cNvPr id="7" name="Group 7"/>
            <p:cNvGrpSpPr/>
            <p:nvPr/>
          </p:nvGrpSpPr>
          <p:grpSpPr>
            <a:xfrm>
              <a:off x="0" y="1220624"/>
              <a:ext cx="3566621" cy="3555380"/>
              <a:chOff x="0" y="0"/>
              <a:chExt cx="704518" cy="702297"/>
            </a:xfrm>
          </p:grpSpPr>
          <p:sp>
            <p:nvSpPr>
              <p:cNvPr id="8" name="Freeform 8"/>
              <p:cNvSpPr/>
              <p:nvPr/>
            </p:nvSpPr>
            <p:spPr>
              <a:xfrm>
                <a:off x="0" y="0"/>
                <a:ext cx="704518" cy="702297"/>
              </a:xfrm>
              <a:custGeom>
                <a:avLst/>
                <a:gdLst/>
                <a:ahLst/>
                <a:cxnLst/>
                <a:rect l="l" t="t" r="r" b="b"/>
                <a:pathLst>
                  <a:path w="704518" h="702297">
                    <a:moveTo>
                      <a:pt x="72355" y="0"/>
                    </a:moveTo>
                    <a:lnTo>
                      <a:pt x="632162" y="0"/>
                    </a:lnTo>
                    <a:cubicBezTo>
                      <a:pt x="651352" y="0"/>
                      <a:pt x="669756" y="7623"/>
                      <a:pt x="683325" y="21192"/>
                    </a:cubicBezTo>
                    <a:cubicBezTo>
                      <a:pt x="696895" y="34762"/>
                      <a:pt x="704518" y="53166"/>
                      <a:pt x="704518" y="72355"/>
                    </a:cubicBezTo>
                    <a:lnTo>
                      <a:pt x="704518" y="629942"/>
                    </a:lnTo>
                    <a:cubicBezTo>
                      <a:pt x="704518" y="669903"/>
                      <a:pt x="672123" y="702297"/>
                      <a:pt x="632162" y="702297"/>
                    </a:cubicBezTo>
                    <a:lnTo>
                      <a:pt x="72355" y="702297"/>
                    </a:lnTo>
                    <a:cubicBezTo>
                      <a:pt x="32395" y="702297"/>
                      <a:pt x="0" y="669903"/>
                      <a:pt x="0" y="629942"/>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9" name="TextBox 9"/>
              <p:cNvSpPr txBox="1"/>
              <p:nvPr/>
            </p:nvSpPr>
            <p:spPr>
              <a:xfrm>
                <a:off x="0" y="-38100"/>
                <a:ext cx="704518" cy="740397"/>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642995" y="0"/>
              <a:ext cx="2414643" cy="2414643"/>
            </a:xfrm>
            <a:custGeom>
              <a:avLst/>
              <a:gdLst/>
              <a:ahLst/>
              <a:cxnLst/>
              <a:rect l="l" t="t" r="r" b="b"/>
              <a:pathLst>
                <a:path w="2414643" h="2414643">
                  <a:moveTo>
                    <a:pt x="0" y="0"/>
                  </a:moveTo>
                  <a:lnTo>
                    <a:pt x="2414643" y="0"/>
                  </a:lnTo>
                  <a:lnTo>
                    <a:pt x="2414643" y="2414643"/>
                  </a:lnTo>
                  <a:lnTo>
                    <a:pt x="0" y="2414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586393" y="2949952"/>
              <a:ext cx="2396850" cy="1193787"/>
            </a:xfrm>
            <a:prstGeom prst="rect">
              <a:avLst/>
            </a:prstGeom>
          </p:spPr>
          <p:txBody>
            <a:bodyPr lIns="0" tIns="0" rIns="0" bIns="0" rtlCol="0" anchor="t">
              <a:spAutoFit/>
            </a:bodyPr>
            <a:lstStyle/>
            <a:p>
              <a:pPr algn="ctr">
                <a:lnSpc>
                  <a:spcPts val="3463"/>
                </a:lnSpc>
                <a:spcBef>
                  <a:spcPct val="0"/>
                </a:spcBef>
              </a:pPr>
              <a:r>
                <a:rPr lang="en-US" sz="2473">
                  <a:solidFill>
                    <a:srgbClr val="3A3E46"/>
                  </a:solidFill>
                  <a:latin typeface="Codec Pro Ultra-Bold"/>
                </a:rPr>
                <a:t>Analyse des Besoins </a:t>
              </a:r>
            </a:p>
          </p:txBody>
        </p:sp>
        <p:sp>
          <p:nvSpPr>
            <p:cNvPr id="12" name="TextBox 12"/>
            <p:cNvSpPr txBox="1"/>
            <p:nvPr/>
          </p:nvSpPr>
          <p:spPr>
            <a:xfrm>
              <a:off x="1107847" y="337168"/>
              <a:ext cx="1350927" cy="1547837"/>
            </a:xfrm>
            <a:prstGeom prst="rect">
              <a:avLst/>
            </a:prstGeom>
          </p:spPr>
          <p:txBody>
            <a:bodyPr lIns="0" tIns="0" rIns="0" bIns="0" rtlCol="0" anchor="t">
              <a:spAutoFit/>
            </a:bodyPr>
            <a:lstStyle/>
            <a:p>
              <a:pPr algn="ctr">
                <a:lnSpc>
                  <a:spcPts val="9195"/>
                </a:lnSpc>
                <a:spcBef>
                  <a:spcPct val="0"/>
                </a:spcBef>
              </a:pPr>
              <a:r>
                <a:rPr lang="en-US" sz="6568">
                  <a:solidFill>
                    <a:srgbClr val="3A3E46"/>
                  </a:solidFill>
                  <a:latin typeface="Codec Pro Ultra-Bold"/>
                </a:rPr>
                <a:t>02</a:t>
              </a:r>
            </a:p>
          </p:txBody>
        </p:sp>
      </p:grpSp>
      <p:grpSp>
        <p:nvGrpSpPr>
          <p:cNvPr id="13" name="Group 13"/>
          <p:cNvGrpSpPr/>
          <p:nvPr/>
        </p:nvGrpSpPr>
        <p:grpSpPr>
          <a:xfrm>
            <a:off x="9509255" y="2859599"/>
            <a:ext cx="2674965" cy="3582003"/>
            <a:chOff x="0" y="0"/>
            <a:chExt cx="3566621" cy="4776005"/>
          </a:xfrm>
        </p:grpSpPr>
        <p:grpSp>
          <p:nvGrpSpPr>
            <p:cNvPr id="14" name="Group 14"/>
            <p:cNvGrpSpPr/>
            <p:nvPr/>
          </p:nvGrpSpPr>
          <p:grpSpPr>
            <a:xfrm>
              <a:off x="0" y="1207321"/>
              <a:ext cx="3566621" cy="3568683"/>
              <a:chOff x="0" y="0"/>
              <a:chExt cx="704518" cy="704925"/>
            </a:xfrm>
          </p:grpSpPr>
          <p:sp>
            <p:nvSpPr>
              <p:cNvPr id="15" name="Freeform 15"/>
              <p:cNvSpPr/>
              <p:nvPr/>
            </p:nvSpPr>
            <p:spPr>
              <a:xfrm>
                <a:off x="0" y="0"/>
                <a:ext cx="704518" cy="704925"/>
              </a:xfrm>
              <a:custGeom>
                <a:avLst/>
                <a:gdLst/>
                <a:ahLst/>
                <a:cxnLst/>
                <a:rect l="l" t="t" r="r" b="b"/>
                <a:pathLst>
                  <a:path w="704518" h="704925">
                    <a:moveTo>
                      <a:pt x="72355" y="0"/>
                    </a:moveTo>
                    <a:lnTo>
                      <a:pt x="632162" y="0"/>
                    </a:lnTo>
                    <a:cubicBezTo>
                      <a:pt x="651352" y="0"/>
                      <a:pt x="669756" y="7623"/>
                      <a:pt x="683325" y="21192"/>
                    </a:cubicBezTo>
                    <a:cubicBezTo>
                      <a:pt x="696895" y="34762"/>
                      <a:pt x="704518" y="53166"/>
                      <a:pt x="704518" y="72355"/>
                    </a:cubicBezTo>
                    <a:lnTo>
                      <a:pt x="704518" y="632570"/>
                    </a:lnTo>
                    <a:cubicBezTo>
                      <a:pt x="704518" y="672531"/>
                      <a:pt x="672123" y="704925"/>
                      <a:pt x="632162" y="704925"/>
                    </a:cubicBezTo>
                    <a:lnTo>
                      <a:pt x="72355" y="704925"/>
                    </a:lnTo>
                    <a:cubicBezTo>
                      <a:pt x="32395" y="704925"/>
                      <a:pt x="0" y="672531"/>
                      <a:pt x="0" y="632570"/>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16" name="TextBox 16"/>
              <p:cNvSpPr txBox="1"/>
              <p:nvPr/>
            </p:nvSpPr>
            <p:spPr>
              <a:xfrm>
                <a:off x="0" y="-38100"/>
                <a:ext cx="704518" cy="743025"/>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575989" y="0"/>
              <a:ext cx="2414643" cy="2414643"/>
            </a:xfrm>
            <a:custGeom>
              <a:avLst/>
              <a:gdLst/>
              <a:ahLst/>
              <a:cxnLst/>
              <a:rect l="l" t="t" r="r" b="b"/>
              <a:pathLst>
                <a:path w="2414643" h="2414643">
                  <a:moveTo>
                    <a:pt x="0" y="0"/>
                  </a:moveTo>
                  <a:lnTo>
                    <a:pt x="2414643" y="0"/>
                  </a:lnTo>
                  <a:lnTo>
                    <a:pt x="2414643" y="2414643"/>
                  </a:lnTo>
                  <a:lnTo>
                    <a:pt x="0" y="2414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353647" y="2654371"/>
              <a:ext cx="2859327" cy="1784949"/>
            </a:xfrm>
            <a:prstGeom prst="rect">
              <a:avLst/>
            </a:prstGeom>
          </p:spPr>
          <p:txBody>
            <a:bodyPr lIns="0" tIns="0" rIns="0" bIns="0" rtlCol="0" anchor="t">
              <a:spAutoFit/>
            </a:bodyPr>
            <a:lstStyle/>
            <a:p>
              <a:pPr algn="ctr">
                <a:lnSpc>
                  <a:spcPts val="3463"/>
                </a:lnSpc>
                <a:spcBef>
                  <a:spcPct val="0"/>
                </a:spcBef>
              </a:pPr>
              <a:r>
                <a:rPr lang="en-US" sz="2473">
                  <a:solidFill>
                    <a:srgbClr val="3A3E46"/>
                  </a:solidFill>
                  <a:latin typeface="Codec Pro Ultra-Bold"/>
                </a:rPr>
                <a:t>Architecture de l'Application </a:t>
              </a:r>
            </a:p>
          </p:txBody>
        </p:sp>
        <p:sp>
          <p:nvSpPr>
            <p:cNvPr id="19" name="TextBox 19"/>
            <p:cNvSpPr txBox="1"/>
            <p:nvPr/>
          </p:nvSpPr>
          <p:spPr>
            <a:xfrm>
              <a:off x="1107677" y="323865"/>
              <a:ext cx="1350927" cy="1547837"/>
            </a:xfrm>
            <a:prstGeom prst="rect">
              <a:avLst/>
            </a:prstGeom>
          </p:spPr>
          <p:txBody>
            <a:bodyPr lIns="0" tIns="0" rIns="0" bIns="0" rtlCol="0" anchor="t">
              <a:spAutoFit/>
            </a:bodyPr>
            <a:lstStyle/>
            <a:p>
              <a:pPr algn="ctr">
                <a:lnSpc>
                  <a:spcPts val="9195"/>
                </a:lnSpc>
                <a:spcBef>
                  <a:spcPct val="0"/>
                </a:spcBef>
              </a:pPr>
              <a:r>
                <a:rPr lang="en-US" sz="6568">
                  <a:solidFill>
                    <a:srgbClr val="3A3E46"/>
                  </a:solidFill>
                  <a:latin typeface="Codec Pro Ultra-Bold"/>
                </a:rPr>
                <a:t>03</a:t>
              </a:r>
            </a:p>
          </p:txBody>
        </p:sp>
      </p:grpSp>
      <p:grpSp>
        <p:nvGrpSpPr>
          <p:cNvPr id="20" name="Group 20"/>
          <p:cNvGrpSpPr/>
          <p:nvPr/>
        </p:nvGrpSpPr>
        <p:grpSpPr>
          <a:xfrm>
            <a:off x="12822141" y="2859599"/>
            <a:ext cx="2674965" cy="3582003"/>
            <a:chOff x="0" y="0"/>
            <a:chExt cx="3566621" cy="4776005"/>
          </a:xfrm>
        </p:grpSpPr>
        <p:grpSp>
          <p:nvGrpSpPr>
            <p:cNvPr id="21" name="Group 21"/>
            <p:cNvGrpSpPr/>
            <p:nvPr/>
          </p:nvGrpSpPr>
          <p:grpSpPr>
            <a:xfrm>
              <a:off x="0" y="1207321"/>
              <a:ext cx="3566621" cy="3568683"/>
              <a:chOff x="0" y="0"/>
              <a:chExt cx="704518" cy="704925"/>
            </a:xfrm>
          </p:grpSpPr>
          <p:sp>
            <p:nvSpPr>
              <p:cNvPr id="22" name="Freeform 22"/>
              <p:cNvSpPr/>
              <p:nvPr/>
            </p:nvSpPr>
            <p:spPr>
              <a:xfrm>
                <a:off x="0" y="0"/>
                <a:ext cx="704518" cy="704925"/>
              </a:xfrm>
              <a:custGeom>
                <a:avLst/>
                <a:gdLst/>
                <a:ahLst/>
                <a:cxnLst/>
                <a:rect l="l" t="t" r="r" b="b"/>
                <a:pathLst>
                  <a:path w="704518" h="704925">
                    <a:moveTo>
                      <a:pt x="72355" y="0"/>
                    </a:moveTo>
                    <a:lnTo>
                      <a:pt x="632162" y="0"/>
                    </a:lnTo>
                    <a:cubicBezTo>
                      <a:pt x="651352" y="0"/>
                      <a:pt x="669756" y="7623"/>
                      <a:pt x="683325" y="21192"/>
                    </a:cubicBezTo>
                    <a:cubicBezTo>
                      <a:pt x="696895" y="34762"/>
                      <a:pt x="704518" y="53166"/>
                      <a:pt x="704518" y="72355"/>
                    </a:cubicBezTo>
                    <a:lnTo>
                      <a:pt x="704518" y="632570"/>
                    </a:lnTo>
                    <a:cubicBezTo>
                      <a:pt x="704518" y="672531"/>
                      <a:pt x="672123" y="704925"/>
                      <a:pt x="632162" y="704925"/>
                    </a:cubicBezTo>
                    <a:lnTo>
                      <a:pt x="72355" y="704925"/>
                    </a:lnTo>
                    <a:cubicBezTo>
                      <a:pt x="32395" y="704925"/>
                      <a:pt x="0" y="672531"/>
                      <a:pt x="0" y="632570"/>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23" name="TextBox 23"/>
              <p:cNvSpPr txBox="1"/>
              <p:nvPr/>
            </p:nvSpPr>
            <p:spPr>
              <a:xfrm>
                <a:off x="0" y="-38100"/>
                <a:ext cx="704518" cy="743025"/>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575989" y="0"/>
              <a:ext cx="2414643" cy="2414643"/>
            </a:xfrm>
            <a:custGeom>
              <a:avLst/>
              <a:gdLst/>
              <a:ahLst/>
              <a:cxnLst/>
              <a:rect l="l" t="t" r="r" b="b"/>
              <a:pathLst>
                <a:path w="2414643" h="2414643">
                  <a:moveTo>
                    <a:pt x="0" y="0"/>
                  </a:moveTo>
                  <a:lnTo>
                    <a:pt x="2414643" y="0"/>
                  </a:lnTo>
                  <a:lnTo>
                    <a:pt x="2414643" y="2414643"/>
                  </a:lnTo>
                  <a:lnTo>
                    <a:pt x="0" y="2414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TextBox 25"/>
            <p:cNvSpPr txBox="1"/>
            <p:nvPr/>
          </p:nvSpPr>
          <p:spPr>
            <a:xfrm>
              <a:off x="419440" y="2949952"/>
              <a:ext cx="2762378" cy="1193787"/>
            </a:xfrm>
            <a:prstGeom prst="rect">
              <a:avLst/>
            </a:prstGeom>
          </p:spPr>
          <p:txBody>
            <a:bodyPr lIns="0" tIns="0" rIns="0" bIns="0" rtlCol="0" anchor="t">
              <a:spAutoFit/>
            </a:bodyPr>
            <a:lstStyle/>
            <a:p>
              <a:pPr algn="ctr">
                <a:lnSpc>
                  <a:spcPts val="3463"/>
                </a:lnSpc>
                <a:spcBef>
                  <a:spcPct val="0"/>
                </a:spcBef>
              </a:pPr>
              <a:r>
                <a:rPr lang="en-US" sz="2473" dirty="0">
                  <a:solidFill>
                    <a:srgbClr val="3A3E46"/>
                  </a:solidFill>
                  <a:latin typeface="Codec Pro Ultra-Bold"/>
                </a:rPr>
                <a:t>Technologies </a:t>
              </a:r>
              <a:r>
                <a:rPr lang="en-US" sz="2473" dirty="0" err="1">
                  <a:solidFill>
                    <a:srgbClr val="3A3E46"/>
                  </a:solidFill>
                  <a:latin typeface="Codec Pro Ultra-Bold"/>
                </a:rPr>
                <a:t>Utilisées</a:t>
              </a:r>
              <a:r>
                <a:rPr lang="en-US" sz="2473" dirty="0">
                  <a:solidFill>
                    <a:srgbClr val="3A3E46"/>
                  </a:solidFill>
                  <a:latin typeface="Codec Pro Ultra-Bold"/>
                </a:rPr>
                <a:t> </a:t>
              </a:r>
            </a:p>
          </p:txBody>
        </p:sp>
        <p:sp>
          <p:nvSpPr>
            <p:cNvPr id="26" name="TextBox 26"/>
            <p:cNvSpPr txBox="1"/>
            <p:nvPr/>
          </p:nvSpPr>
          <p:spPr>
            <a:xfrm>
              <a:off x="947843" y="337168"/>
              <a:ext cx="1670935" cy="1547837"/>
            </a:xfrm>
            <a:prstGeom prst="rect">
              <a:avLst/>
            </a:prstGeom>
          </p:spPr>
          <p:txBody>
            <a:bodyPr lIns="0" tIns="0" rIns="0" bIns="0" rtlCol="0" anchor="t">
              <a:spAutoFit/>
            </a:bodyPr>
            <a:lstStyle/>
            <a:p>
              <a:pPr algn="ctr">
                <a:lnSpc>
                  <a:spcPts val="9195"/>
                </a:lnSpc>
                <a:spcBef>
                  <a:spcPct val="0"/>
                </a:spcBef>
              </a:pPr>
              <a:r>
                <a:rPr lang="en-US" sz="6568">
                  <a:solidFill>
                    <a:srgbClr val="3A3E46"/>
                  </a:solidFill>
                  <a:latin typeface="Codec Pro Ultra-Bold"/>
                </a:rPr>
                <a:t>04</a:t>
              </a:r>
            </a:p>
          </p:txBody>
        </p:sp>
      </p:grpSp>
      <p:grpSp>
        <p:nvGrpSpPr>
          <p:cNvPr id="27" name="Group 27"/>
          <p:cNvGrpSpPr/>
          <p:nvPr/>
        </p:nvGrpSpPr>
        <p:grpSpPr>
          <a:xfrm>
            <a:off x="14361833" y="-3518489"/>
            <a:ext cx="7205986" cy="7036978"/>
            <a:chOff x="0" y="0"/>
            <a:chExt cx="616238" cy="601785"/>
          </a:xfrm>
        </p:grpSpPr>
        <p:sp>
          <p:nvSpPr>
            <p:cNvPr id="28" name="Freeform 28"/>
            <p:cNvSpPr/>
            <p:nvPr/>
          </p:nvSpPr>
          <p:spPr>
            <a:xfrm>
              <a:off x="0" y="0"/>
              <a:ext cx="616238" cy="601785"/>
            </a:xfrm>
            <a:custGeom>
              <a:avLst/>
              <a:gdLst/>
              <a:ahLst/>
              <a:cxnLst/>
              <a:rect l="l" t="t" r="r" b="b"/>
              <a:pathLst>
                <a:path w="616238" h="601785">
                  <a:moveTo>
                    <a:pt x="308119" y="0"/>
                  </a:moveTo>
                  <a:cubicBezTo>
                    <a:pt x="137950" y="0"/>
                    <a:pt x="0" y="134714"/>
                    <a:pt x="0" y="300892"/>
                  </a:cubicBezTo>
                  <a:cubicBezTo>
                    <a:pt x="0" y="467071"/>
                    <a:pt x="137950" y="601785"/>
                    <a:pt x="308119" y="601785"/>
                  </a:cubicBezTo>
                  <a:cubicBezTo>
                    <a:pt x="478288" y="601785"/>
                    <a:pt x="616238" y="467071"/>
                    <a:pt x="616238" y="300892"/>
                  </a:cubicBezTo>
                  <a:cubicBezTo>
                    <a:pt x="616238" y="134714"/>
                    <a:pt x="478288" y="0"/>
                    <a:pt x="308119" y="0"/>
                  </a:cubicBezTo>
                  <a:close/>
                </a:path>
              </a:pathLst>
            </a:custGeom>
            <a:solidFill>
              <a:srgbClr val="000000">
                <a:alpha val="0"/>
              </a:srgbClr>
            </a:solidFill>
            <a:ln w="723900" cap="sq">
              <a:solidFill>
                <a:srgbClr val="78BACE">
                  <a:alpha val="72941"/>
                </a:srgbClr>
              </a:solidFill>
              <a:prstDash val="solid"/>
              <a:miter/>
            </a:ln>
          </p:spPr>
        </p:sp>
        <p:sp>
          <p:nvSpPr>
            <p:cNvPr id="29" name="TextBox 29"/>
            <p:cNvSpPr txBox="1"/>
            <p:nvPr/>
          </p:nvSpPr>
          <p:spPr>
            <a:xfrm>
              <a:off x="57772" y="18317"/>
              <a:ext cx="500693" cy="527050"/>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a:off x="14710313" y="1881761"/>
            <a:ext cx="1765905" cy="695325"/>
          </a:xfrm>
          <a:custGeom>
            <a:avLst/>
            <a:gdLst/>
            <a:ahLst/>
            <a:cxnLst/>
            <a:rect l="l" t="t" r="r" b="b"/>
            <a:pathLst>
              <a:path w="1765905" h="695325">
                <a:moveTo>
                  <a:pt x="0" y="0"/>
                </a:moveTo>
                <a:lnTo>
                  <a:pt x="1765906" y="0"/>
                </a:lnTo>
                <a:lnTo>
                  <a:pt x="1765906" y="695325"/>
                </a:lnTo>
                <a:lnTo>
                  <a:pt x="0" y="69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1" name="Group 31"/>
          <p:cNvGrpSpPr/>
          <p:nvPr/>
        </p:nvGrpSpPr>
        <p:grpSpPr>
          <a:xfrm>
            <a:off x="-3280133" y="-3783840"/>
            <a:ext cx="7205986" cy="7036978"/>
            <a:chOff x="0" y="0"/>
            <a:chExt cx="616238" cy="601785"/>
          </a:xfrm>
        </p:grpSpPr>
        <p:sp>
          <p:nvSpPr>
            <p:cNvPr id="32" name="Freeform 32"/>
            <p:cNvSpPr/>
            <p:nvPr/>
          </p:nvSpPr>
          <p:spPr>
            <a:xfrm>
              <a:off x="0" y="0"/>
              <a:ext cx="616238" cy="601785"/>
            </a:xfrm>
            <a:custGeom>
              <a:avLst/>
              <a:gdLst/>
              <a:ahLst/>
              <a:cxnLst/>
              <a:rect l="l" t="t" r="r" b="b"/>
              <a:pathLst>
                <a:path w="616238" h="601785">
                  <a:moveTo>
                    <a:pt x="308119" y="0"/>
                  </a:moveTo>
                  <a:cubicBezTo>
                    <a:pt x="137950" y="0"/>
                    <a:pt x="0" y="134714"/>
                    <a:pt x="0" y="300892"/>
                  </a:cubicBezTo>
                  <a:cubicBezTo>
                    <a:pt x="0" y="467071"/>
                    <a:pt x="137950" y="601785"/>
                    <a:pt x="308119" y="601785"/>
                  </a:cubicBezTo>
                  <a:cubicBezTo>
                    <a:pt x="478288" y="601785"/>
                    <a:pt x="616238" y="467071"/>
                    <a:pt x="616238" y="300892"/>
                  </a:cubicBezTo>
                  <a:cubicBezTo>
                    <a:pt x="616238" y="134714"/>
                    <a:pt x="478288" y="0"/>
                    <a:pt x="308119" y="0"/>
                  </a:cubicBezTo>
                  <a:close/>
                </a:path>
              </a:pathLst>
            </a:custGeom>
            <a:solidFill>
              <a:srgbClr val="000000">
                <a:alpha val="0"/>
              </a:srgbClr>
            </a:solidFill>
            <a:ln w="723900" cap="sq">
              <a:solidFill>
                <a:srgbClr val="78BACE">
                  <a:alpha val="72941"/>
                </a:srgbClr>
              </a:solidFill>
              <a:prstDash val="solid"/>
              <a:miter/>
            </a:ln>
          </p:spPr>
        </p:sp>
        <p:sp>
          <p:nvSpPr>
            <p:cNvPr id="33" name="TextBox 33"/>
            <p:cNvSpPr txBox="1"/>
            <p:nvPr/>
          </p:nvSpPr>
          <p:spPr>
            <a:xfrm>
              <a:off x="57772" y="18317"/>
              <a:ext cx="500693" cy="527050"/>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2004492" y="1774209"/>
            <a:ext cx="1765905" cy="695325"/>
          </a:xfrm>
          <a:custGeom>
            <a:avLst/>
            <a:gdLst/>
            <a:ahLst/>
            <a:cxnLst/>
            <a:rect l="l" t="t" r="r" b="b"/>
            <a:pathLst>
              <a:path w="1765905" h="695325">
                <a:moveTo>
                  <a:pt x="0" y="0"/>
                </a:moveTo>
                <a:lnTo>
                  <a:pt x="1765905" y="0"/>
                </a:lnTo>
                <a:lnTo>
                  <a:pt x="1765905" y="695326"/>
                </a:lnTo>
                <a:lnTo>
                  <a:pt x="0" y="6953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5" name="Freeform 35"/>
          <p:cNvSpPr/>
          <p:nvPr/>
        </p:nvSpPr>
        <p:spPr>
          <a:xfrm>
            <a:off x="16625371" y="9417808"/>
            <a:ext cx="947242" cy="130246"/>
          </a:xfrm>
          <a:custGeom>
            <a:avLst/>
            <a:gdLst/>
            <a:ahLst/>
            <a:cxnLst/>
            <a:rect l="l" t="t" r="r" b="b"/>
            <a:pathLst>
              <a:path w="947242" h="130246">
                <a:moveTo>
                  <a:pt x="0" y="0"/>
                </a:moveTo>
                <a:lnTo>
                  <a:pt x="947242" y="0"/>
                </a:lnTo>
                <a:lnTo>
                  <a:pt x="947242" y="130246"/>
                </a:lnTo>
                <a:lnTo>
                  <a:pt x="0" y="130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6" name="Freeform 36"/>
          <p:cNvSpPr/>
          <p:nvPr/>
        </p:nvSpPr>
        <p:spPr>
          <a:xfrm>
            <a:off x="1028700" y="9352685"/>
            <a:ext cx="947242" cy="130246"/>
          </a:xfrm>
          <a:custGeom>
            <a:avLst/>
            <a:gdLst/>
            <a:ahLst/>
            <a:cxnLst/>
            <a:rect l="l" t="t" r="r" b="b"/>
            <a:pathLst>
              <a:path w="947242" h="130246">
                <a:moveTo>
                  <a:pt x="0" y="0"/>
                </a:moveTo>
                <a:lnTo>
                  <a:pt x="947242" y="0"/>
                </a:lnTo>
                <a:lnTo>
                  <a:pt x="947242" y="130246"/>
                </a:lnTo>
                <a:lnTo>
                  <a:pt x="0" y="1302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7" name="Group 37"/>
          <p:cNvGrpSpPr/>
          <p:nvPr/>
        </p:nvGrpSpPr>
        <p:grpSpPr>
          <a:xfrm>
            <a:off x="2885235" y="2869576"/>
            <a:ext cx="2674965" cy="3572026"/>
            <a:chOff x="0" y="0"/>
            <a:chExt cx="3566621" cy="4762702"/>
          </a:xfrm>
        </p:grpSpPr>
        <p:grpSp>
          <p:nvGrpSpPr>
            <p:cNvPr id="38" name="Group 38"/>
            <p:cNvGrpSpPr/>
            <p:nvPr/>
          </p:nvGrpSpPr>
          <p:grpSpPr>
            <a:xfrm>
              <a:off x="0" y="1194018"/>
              <a:ext cx="3566621" cy="3568683"/>
              <a:chOff x="0" y="0"/>
              <a:chExt cx="704518" cy="704925"/>
            </a:xfrm>
          </p:grpSpPr>
          <p:sp>
            <p:nvSpPr>
              <p:cNvPr id="39" name="Freeform 39"/>
              <p:cNvSpPr/>
              <p:nvPr/>
            </p:nvSpPr>
            <p:spPr>
              <a:xfrm>
                <a:off x="0" y="0"/>
                <a:ext cx="704518" cy="704925"/>
              </a:xfrm>
              <a:custGeom>
                <a:avLst/>
                <a:gdLst/>
                <a:ahLst/>
                <a:cxnLst/>
                <a:rect l="l" t="t" r="r" b="b"/>
                <a:pathLst>
                  <a:path w="704518" h="704925">
                    <a:moveTo>
                      <a:pt x="72355" y="0"/>
                    </a:moveTo>
                    <a:lnTo>
                      <a:pt x="632162" y="0"/>
                    </a:lnTo>
                    <a:cubicBezTo>
                      <a:pt x="651352" y="0"/>
                      <a:pt x="669756" y="7623"/>
                      <a:pt x="683325" y="21192"/>
                    </a:cubicBezTo>
                    <a:cubicBezTo>
                      <a:pt x="696895" y="34762"/>
                      <a:pt x="704518" y="53166"/>
                      <a:pt x="704518" y="72355"/>
                    </a:cubicBezTo>
                    <a:lnTo>
                      <a:pt x="704518" y="632570"/>
                    </a:lnTo>
                    <a:cubicBezTo>
                      <a:pt x="704518" y="672531"/>
                      <a:pt x="672123" y="704925"/>
                      <a:pt x="632162" y="704925"/>
                    </a:cubicBezTo>
                    <a:lnTo>
                      <a:pt x="72355" y="704925"/>
                    </a:lnTo>
                    <a:cubicBezTo>
                      <a:pt x="32395" y="704925"/>
                      <a:pt x="0" y="672531"/>
                      <a:pt x="0" y="632570"/>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40" name="TextBox 40"/>
              <p:cNvSpPr txBox="1"/>
              <p:nvPr/>
            </p:nvSpPr>
            <p:spPr>
              <a:xfrm>
                <a:off x="0" y="-38100"/>
                <a:ext cx="704518" cy="743025"/>
              </a:xfrm>
              <a:prstGeom prst="rect">
                <a:avLst/>
              </a:prstGeom>
            </p:spPr>
            <p:txBody>
              <a:bodyPr lIns="50800" tIns="50800" rIns="50800" bIns="50800" rtlCol="0" anchor="ctr"/>
              <a:lstStyle/>
              <a:p>
                <a:pPr algn="ctr">
                  <a:lnSpc>
                    <a:spcPts val="2659"/>
                  </a:lnSpc>
                </a:pPr>
                <a:endParaRPr/>
              </a:p>
            </p:txBody>
          </p:sp>
        </p:grpSp>
        <p:sp>
          <p:nvSpPr>
            <p:cNvPr id="41" name="Freeform 41"/>
            <p:cNvSpPr/>
            <p:nvPr/>
          </p:nvSpPr>
          <p:spPr>
            <a:xfrm>
              <a:off x="575989" y="0"/>
              <a:ext cx="2414643" cy="2414643"/>
            </a:xfrm>
            <a:custGeom>
              <a:avLst/>
              <a:gdLst/>
              <a:ahLst/>
              <a:cxnLst/>
              <a:rect l="l" t="t" r="r" b="b"/>
              <a:pathLst>
                <a:path w="2414643" h="2414643">
                  <a:moveTo>
                    <a:pt x="0" y="0"/>
                  </a:moveTo>
                  <a:lnTo>
                    <a:pt x="2414643" y="0"/>
                  </a:lnTo>
                  <a:lnTo>
                    <a:pt x="2414643" y="2414643"/>
                  </a:lnTo>
                  <a:lnTo>
                    <a:pt x="0" y="2414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2" name="TextBox 42"/>
            <p:cNvSpPr txBox="1"/>
            <p:nvPr/>
          </p:nvSpPr>
          <p:spPr>
            <a:xfrm>
              <a:off x="1107847" y="323865"/>
              <a:ext cx="1350927" cy="1547837"/>
            </a:xfrm>
            <a:prstGeom prst="rect">
              <a:avLst/>
            </a:prstGeom>
          </p:spPr>
          <p:txBody>
            <a:bodyPr lIns="0" tIns="0" rIns="0" bIns="0" rtlCol="0" anchor="t">
              <a:spAutoFit/>
            </a:bodyPr>
            <a:lstStyle/>
            <a:p>
              <a:pPr algn="ctr">
                <a:lnSpc>
                  <a:spcPts val="9195"/>
                </a:lnSpc>
                <a:spcBef>
                  <a:spcPct val="0"/>
                </a:spcBef>
              </a:pPr>
              <a:r>
                <a:rPr lang="en-US" sz="6568">
                  <a:solidFill>
                    <a:srgbClr val="3A3E46"/>
                  </a:solidFill>
                  <a:latin typeface="Codec Pro Ultra-Bold"/>
                </a:rPr>
                <a:t>01</a:t>
              </a:r>
            </a:p>
          </p:txBody>
        </p:sp>
        <p:sp>
          <p:nvSpPr>
            <p:cNvPr id="43" name="TextBox 43"/>
            <p:cNvSpPr txBox="1"/>
            <p:nvPr/>
          </p:nvSpPr>
          <p:spPr>
            <a:xfrm>
              <a:off x="419289" y="2936649"/>
              <a:ext cx="2728042" cy="1193787"/>
            </a:xfrm>
            <a:prstGeom prst="rect">
              <a:avLst/>
            </a:prstGeom>
          </p:spPr>
          <p:txBody>
            <a:bodyPr lIns="0" tIns="0" rIns="0" bIns="0" rtlCol="0" anchor="t">
              <a:spAutoFit/>
            </a:bodyPr>
            <a:lstStyle/>
            <a:p>
              <a:pPr algn="ctr">
                <a:lnSpc>
                  <a:spcPts val="3463"/>
                </a:lnSpc>
                <a:spcBef>
                  <a:spcPct val="0"/>
                </a:spcBef>
              </a:pPr>
              <a:r>
                <a:rPr lang="en-US" sz="2473">
                  <a:solidFill>
                    <a:srgbClr val="3A3E46"/>
                  </a:solidFill>
                  <a:latin typeface="Codec Pro Ultra-Bold"/>
                </a:rPr>
                <a:t>Introduction au Projet </a:t>
              </a:r>
            </a:p>
          </p:txBody>
        </p:sp>
      </p:grpSp>
      <p:grpSp>
        <p:nvGrpSpPr>
          <p:cNvPr id="44" name="Group 44"/>
          <p:cNvGrpSpPr/>
          <p:nvPr/>
        </p:nvGrpSpPr>
        <p:grpSpPr>
          <a:xfrm>
            <a:off x="2885235" y="6631162"/>
            <a:ext cx="2674965" cy="3192763"/>
            <a:chOff x="0" y="0"/>
            <a:chExt cx="3566621" cy="4257017"/>
          </a:xfrm>
        </p:grpSpPr>
        <p:grpSp>
          <p:nvGrpSpPr>
            <p:cNvPr id="45" name="Group 45"/>
            <p:cNvGrpSpPr/>
            <p:nvPr/>
          </p:nvGrpSpPr>
          <p:grpSpPr>
            <a:xfrm>
              <a:off x="0" y="688334"/>
              <a:ext cx="3566621" cy="3568683"/>
              <a:chOff x="0" y="0"/>
              <a:chExt cx="704518" cy="704925"/>
            </a:xfrm>
          </p:grpSpPr>
          <p:sp>
            <p:nvSpPr>
              <p:cNvPr id="46" name="Freeform 46"/>
              <p:cNvSpPr/>
              <p:nvPr/>
            </p:nvSpPr>
            <p:spPr>
              <a:xfrm>
                <a:off x="0" y="0"/>
                <a:ext cx="704518" cy="704925"/>
              </a:xfrm>
              <a:custGeom>
                <a:avLst/>
                <a:gdLst/>
                <a:ahLst/>
                <a:cxnLst/>
                <a:rect l="l" t="t" r="r" b="b"/>
                <a:pathLst>
                  <a:path w="704518" h="704925">
                    <a:moveTo>
                      <a:pt x="72355" y="0"/>
                    </a:moveTo>
                    <a:lnTo>
                      <a:pt x="632162" y="0"/>
                    </a:lnTo>
                    <a:cubicBezTo>
                      <a:pt x="651352" y="0"/>
                      <a:pt x="669756" y="7623"/>
                      <a:pt x="683325" y="21192"/>
                    </a:cubicBezTo>
                    <a:cubicBezTo>
                      <a:pt x="696895" y="34762"/>
                      <a:pt x="704518" y="53166"/>
                      <a:pt x="704518" y="72355"/>
                    </a:cubicBezTo>
                    <a:lnTo>
                      <a:pt x="704518" y="632570"/>
                    </a:lnTo>
                    <a:cubicBezTo>
                      <a:pt x="704518" y="672531"/>
                      <a:pt x="672123" y="704925"/>
                      <a:pt x="632162" y="704925"/>
                    </a:cubicBezTo>
                    <a:lnTo>
                      <a:pt x="72355" y="704925"/>
                    </a:lnTo>
                    <a:cubicBezTo>
                      <a:pt x="32395" y="704925"/>
                      <a:pt x="0" y="672531"/>
                      <a:pt x="0" y="632570"/>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47" name="TextBox 47"/>
              <p:cNvSpPr txBox="1"/>
              <p:nvPr/>
            </p:nvSpPr>
            <p:spPr>
              <a:xfrm>
                <a:off x="0" y="-38100"/>
                <a:ext cx="704518" cy="743025"/>
              </a:xfrm>
              <a:prstGeom prst="rect">
                <a:avLst/>
              </a:prstGeom>
            </p:spPr>
            <p:txBody>
              <a:bodyPr lIns="50800" tIns="50800" rIns="50800" bIns="50800" rtlCol="0" anchor="ctr"/>
              <a:lstStyle/>
              <a:p>
                <a:pPr algn="ctr">
                  <a:lnSpc>
                    <a:spcPts val="2659"/>
                  </a:lnSpc>
                </a:pPr>
                <a:endParaRPr/>
              </a:p>
            </p:txBody>
          </p:sp>
        </p:grpSp>
        <p:sp>
          <p:nvSpPr>
            <p:cNvPr id="48" name="Freeform 48"/>
            <p:cNvSpPr/>
            <p:nvPr/>
          </p:nvSpPr>
          <p:spPr>
            <a:xfrm>
              <a:off x="575989" y="0"/>
              <a:ext cx="2414643" cy="2414643"/>
            </a:xfrm>
            <a:custGeom>
              <a:avLst/>
              <a:gdLst/>
              <a:ahLst/>
              <a:cxnLst/>
              <a:rect l="l" t="t" r="r" b="b"/>
              <a:pathLst>
                <a:path w="2414643" h="2414643">
                  <a:moveTo>
                    <a:pt x="0" y="0"/>
                  </a:moveTo>
                  <a:lnTo>
                    <a:pt x="2414643" y="0"/>
                  </a:lnTo>
                  <a:lnTo>
                    <a:pt x="2414643" y="2414643"/>
                  </a:lnTo>
                  <a:lnTo>
                    <a:pt x="0" y="2414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9" name="TextBox 49"/>
            <p:cNvSpPr txBox="1"/>
            <p:nvPr/>
          </p:nvSpPr>
          <p:spPr>
            <a:xfrm>
              <a:off x="1107847" y="323865"/>
              <a:ext cx="1350927" cy="1547837"/>
            </a:xfrm>
            <a:prstGeom prst="rect">
              <a:avLst/>
            </a:prstGeom>
          </p:spPr>
          <p:txBody>
            <a:bodyPr lIns="0" tIns="0" rIns="0" bIns="0" rtlCol="0" anchor="t">
              <a:spAutoFit/>
            </a:bodyPr>
            <a:lstStyle/>
            <a:p>
              <a:pPr algn="ctr">
                <a:lnSpc>
                  <a:spcPts val="9195"/>
                </a:lnSpc>
                <a:spcBef>
                  <a:spcPct val="0"/>
                </a:spcBef>
              </a:pPr>
              <a:r>
                <a:rPr lang="en-US" sz="6568">
                  <a:solidFill>
                    <a:srgbClr val="3A3E46"/>
                  </a:solidFill>
                  <a:latin typeface="Codec Pro Ultra-Bold"/>
                </a:rPr>
                <a:t>05</a:t>
              </a:r>
            </a:p>
          </p:txBody>
        </p:sp>
        <p:sp>
          <p:nvSpPr>
            <p:cNvPr id="50" name="TextBox 50"/>
            <p:cNvSpPr txBox="1"/>
            <p:nvPr/>
          </p:nvSpPr>
          <p:spPr>
            <a:xfrm>
              <a:off x="98071" y="2695401"/>
              <a:ext cx="3370479" cy="1193787"/>
            </a:xfrm>
            <a:prstGeom prst="rect">
              <a:avLst/>
            </a:prstGeom>
          </p:spPr>
          <p:txBody>
            <a:bodyPr lIns="0" tIns="0" rIns="0" bIns="0" rtlCol="0" anchor="t">
              <a:spAutoFit/>
            </a:bodyPr>
            <a:lstStyle/>
            <a:p>
              <a:pPr algn="ctr">
                <a:lnSpc>
                  <a:spcPts val="3463"/>
                </a:lnSpc>
                <a:spcBef>
                  <a:spcPct val="0"/>
                </a:spcBef>
              </a:pPr>
              <a:r>
                <a:rPr lang="en-US" sz="2473">
                  <a:solidFill>
                    <a:srgbClr val="3A3E46"/>
                  </a:solidFill>
                  <a:latin typeface="Codec Pro Ultra-Bold"/>
                </a:rPr>
                <a:t>Fonctionnalités Implémentées </a:t>
              </a:r>
            </a:p>
          </p:txBody>
        </p:sp>
      </p:grpSp>
      <p:grpSp>
        <p:nvGrpSpPr>
          <p:cNvPr id="51" name="Group 51"/>
          <p:cNvGrpSpPr/>
          <p:nvPr/>
        </p:nvGrpSpPr>
        <p:grpSpPr>
          <a:xfrm>
            <a:off x="6196115" y="6631162"/>
            <a:ext cx="2674965" cy="3192763"/>
            <a:chOff x="0" y="0"/>
            <a:chExt cx="3566621" cy="4257017"/>
          </a:xfrm>
        </p:grpSpPr>
        <p:grpSp>
          <p:nvGrpSpPr>
            <p:cNvPr id="52" name="Group 52"/>
            <p:cNvGrpSpPr/>
            <p:nvPr/>
          </p:nvGrpSpPr>
          <p:grpSpPr>
            <a:xfrm>
              <a:off x="0" y="701637"/>
              <a:ext cx="3566621" cy="3555380"/>
              <a:chOff x="0" y="0"/>
              <a:chExt cx="704518" cy="702297"/>
            </a:xfrm>
          </p:grpSpPr>
          <p:sp>
            <p:nvSpPr>
              <p:cNvPr id="53" name="Freeform 53"/>
              <p:cNvSpPr/>
              <p:nvPr/>
            </p:nvSpPr>
            <p:spPr>
              <a:xfrm>
                <a:off x="0" y="0"/>
                <a:ext cx="704518" cy="702297"/>
              </a:xfrm>
              <a:custGeom>
                <a:avLst/>
                <a:gdLst/>
                <a:ahLst/>
                <a:cxnLst/>
                <a:rect l="l" t="t" r="r" b="b"/>
                <a:pathLst>
                  <a:path w="704518" h="702297">
                    <a:moveTo>
                      <a:pt x="72355" y="0"/>
                    </a:moveTo>
                    <a:lnTo>
                      <a:pt x="632162" y="0"/>
                    </a:lnTo>
                    <a:cubicBezTo>
                      <a:pt x="651352" y="0"/>
                      <a:pt x="669756" y="7623"/>
                      <a:pt x="683325" y="21192"/>
                    </a:cubicBezTo>
                    <a:cubicBezTo>
                      <a:pt x="696895" y="34762"/>
                      <a:pt x="704518" y="53166"/>
                      <a:pt x="704518" y="72355"/>
                    </a:cubicBezTo>
                    <a:lnTo>
                      <a:pt x="704518" y="629942"/>
                    </a:lnTo>
                    <a:cubicBezTo>
                      <a:pt x="704518" y="669903"/>
                      <a:pt x="672123" y="702297"/>
                      <a:pt x="632162" y="702297"/>
                    </a:cubicBezTo>
                    <a:lnTo>
                      <a:pt x="72355" y="702297"/>
                    </a:lnTo>
                    <a:cubicBezTo>
                      <a:pt x="32395" y="702297"/>
                      <a:pt x="0" y="669903"/>
                      <a:pt x="0" y="629942"/>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54" name="TextBox 54"/>
              <p:cNvSpPr txBox="1"/>
              <p:nvPr/>
            </p:nvSpPr>
            <p:spPr>
              <a:xfrm>
                <a:off x="0" y="-38100"/>
                <a:ext cx="704518" cy="740397"/>
              </a:xfrm>
              <a:prstGeom prst="rect">
                <a:avLst/>
              </a:prstGeom>
            </p:spPr>
            <p:txBody>
              <a:bodyPr lIns="50800" tIns="50800" rIns="50800" bIns="50800" rtlCol="0" anchor="ctr"/>
              <a:lstStyle/>
              <a:p>
                <a:pPr algn="ctr">
                  <a:lnSpc>
                    <a:spcPts val="2659"/>
                  </a:lnSpc>
                </a:pPr>
                <a:endParaRPr/>
              </a:p>
            </p:txBody>
          </p:sp>
        </p:grpSp>
        <p:sp>
          <p:nvSpPr>
            <p:cNvPr id="55" name="Freeform 55"/>
            <p:cNvSpPr/>
            <p:nvPr/>
          </p:nvSpPr>
          <p:spPr>
            <a:xfrm>
              <a:off x="642995" y="0"/>
              <a:ext cx="2414643" cy="2414643"/>
            </a:xfrm>
            <a:custGeom>
              <a:avLst/>
              <a:gdLst/>
              <a:ahLst/>
              <a:cxnLst/>
              <a:rect l="l" t="t" r="r" b="b"/>
              <a:pathLst>
                <a:path w="2414643" h="2414643">
                  <a:moveTo>
                    <a:pt x="0" y="0"/>
                  </a:moveTo>
                  <a:lnTo>
                    <a:pt x="2414643" y="0"/>
                  </a:lnTo>
                  <a:lnTo>
                    <a:pt x="2414643" y="2414643"/>
                  </a:lnTo>
                  <a:lnTo>
                    <a:pt x="0" y="2414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6" name="TextBox 56"/>
            <p:cNvSpPr txBox="1"/>
            <p:nvPr/>
          </p:nvSpPr>
          <p:spPr>
            <a:xfrm>
              <a:off x="1183750" y="323865"/>
              <a:ext cx="1350927" cy="1547837"/>
            </a:xfrm>
            <a:prstGeom prst="rect">
              <a:avLst/>
            </a:prstGeom>
          </p:spPr>
          <p:txBody>
            <a:bodyPr lIns="0" tIns="0" rIns="0" bIns="0" rtlCol="0" anchor="t">
              <a:spAutoFit/>
            </a:bodyPr>
            <a:lstStyle/>
            <a:p>
              <a:pPr algn="ctr">
                <a:lnSpc>
                  <a:spcPts val="9195"/>
                </a:lnSpc>
                <a:spcBef>
                  <a:spcPct val="0"/>
                </a:spcBef>
              </a:pPr>
              <a:r>
                <a:rPr lang="en-US" sz="6568">
                  <a:solidFill>
                    <a:srgbClr val="3A3E46"/>
                  </a:solidFill>
                  <a:latin typeface="Codec Pro Ultra-Bold"/>
                </a:rPr>
                <a:t>06</a:t>
              </a:r>
            </a:p>
          </p:txBody>
        </p:sp>
        <p:sp>
          <p:nvSpPr>
            <p:cNvPr id="57" name="TextBox 57"/>
            <p:cNvSpPr txBox="1"/>
            <p:nvPr/>
          </p:nvSpPr>
          <p:spPr>
            <a:xfrm>
              <a:off x="99578" y="2695401"/>
              <a:ext cx="3370479" cy="1193787"/>
            </a:xfrm>
            <a:prstGeom prst="rect">
              <a:avLst/>
            </a:prstGeom>
          </p:spPr>
          <p:txBody>
            <a:bodyPr lIns="0" tIns="0" rIns="0" bIns="0" rtlCol="0" anchor="t">
              <a:spAutoFit/>
            </a:bodyPr>
            <a:lstStyle/>
            <a:p>
              <a:pPr algn="ctr">
                <a:lnSpc>
                  <a:spcPts val="3463"/>
                </a:lnSpc>
                <a:spcBef>
                  <a:spcPct val="0"/>
                </a:spcBef>
              </a:pPr>
              <a:r>
                <a:rPr lang="en-US" sz="2473">
                  <a:solidFill>
                    <a:srgbClr val="3A3E46"/>
                  </a:solidFill>
                  <a:latin typeface="Codec Pro Ultra-Bold"/>
                </a:rPr>
                <a:t>Difficultés Rencontrées </a:t>
              </a:r>
            </a:p>
          </p:txBody>
        </p:sp>
      </p:grpSp>
      <p:grpSp>
        <p:nvGrpSpPr>
          <p:cNvPr id="58" name="Group 58"/>
          <p:cNvGrpSpPr/>
          <p:nvPr/>
        </p:nvGrpSpPr>
        <p:grpSpPr>
          <a:xfrm>
            <a:off x="9509255" y="6631162"/>
            <a:ext cx="2674965" cy="3182785"/>
            <a:chOff x="0" y="0"/>
            <a:chExt cx="3566621" cy="4243714"/>
          </a:xfrm>
        </p:grpSpPr>
        <p:grpSp>
          <p:nvGrpSpPr>
            <p:cNvPr id="59" name="Group 59"/>
            <p:cNvGrpSpPr/>
            <p:nvPr/>
          </p:nvGrpSpPr>
          <p:grpSpPr>
            <a:xfrm>
              <a:off x="0" y="688334"/>
              <a:ext cx="3566621" cy="3555380"/>
              <a:chOff x="0" y="0"/>
              <a:chExt cx="704518" cy="702297"/>
            </a:xfrm>
          </p:grpSpPr>
          <p:sp>
            <p:nvSpPr>
              <p:cNvPr id="60" name="Freeform 60"/>
              <p:cNvSpPr/>
              <p:nvPr/>
            </p:nvSpPr>
            <p:spPr>
              <a:xfrm>
                <a:off x="0" y="0"/>
                <a:ext cx="704518" cy="702297"/>
              </a:xfrm>
              <a:custGeom>
                <a:avLst/>
                <a:gdLst/>
                <a:ahLst/>
                <a:cxnLst/>
                <a:rect l="l" t="t" r="r" b="b"/>
                <a:pathLst>
                  <a:path w="704518" h="702297">
                    <a:moveTo>
                      <a:pt x="72355" y="0"/>
                    </a:moveTo>
                    <a:lnTo>
                      <a:pt x="632162" y="0"/>
                    </a:lnTo>
                    <a:cubicBezTo>
                      <a:pt x="651352" y="0"/>
                      <a:pt x="669756" y="7623"/>
                      <a:pt x="683325" y="21192"/>
                    </a:cubicBezTo>
                    <a:cubicBezTo>
                      <a:pt x="696895" y="34762"/>
                      <a:pt x="704518" y="53166"/>
                      <a:pt x="704518" y="72355"/>
                    </a:cubicBezTo>
                    <a:lnTo>
                      <a:pt x="704518" y="629942"/>
                    </a:lnTo>
                    <a:cubicBezTo>
                      <a:pt x="704518" y="669903"/>
                      <a:pt x="672123" y="702297"/>
                      <a:pt x="632162" y="702297"/>
                    </a:cubicBezTo>
                    <a:lnTo>
                      <a:pt x="72355" y="702297"/>
                    </a:lnTo>
                    <a:cubicBezTo>
                      <a:pt x="32395" y="702297"/>
                      <a:pt x="0" y="669903"/>
                      <a:pt x="0" y="629942"/>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61" name="TextBox 61"/>
              <p:cNvSpPr txBox="1"/>
              <p:nvPr/>
            </p:nvSpPr>
            <p:spPr>
              <a:xfrm>
                <a:off x="0" y="-38100"/>
                <a:ext cx="704518" cy="740397"/>
              </a:xfrm>
              <a:prstGeom prst="rect">
                <a:avLst/>
              </a:prstGeom>
            </p:spPr>
            <p:txBody>
              <a:bodyPr lIns="50800" tIns="50800" rIns="50800" bIns="50800" rtlCol="0" anchor="ctr"/>
              <a:lstStyle/>
              <a:p>
                <a:pPr algn="ctr">
                  <a:lnSpc>
                    <a:spcPts val="2659"/>
                  </a:lnSpc>
                </a:pPr>
                <a:endParaRPr/>
              </a:p>
            </p:txBody>
          </p:sp>
        </p:grpSp>
        <p:sp>
          <p:nvSpPr>
            <p:cNvPr id="62" name="Freeform 62"/>
            <p:cNvSpPr/>
            <p:nvPr/>
          </p:nvSpPr>
          <p:spPr>
            <a:xfrm>
              <a:off x="698397" y="0"/>
              <a:ext cx="2414643" cy="2414643"/>
            </a:xfrm>
            <a:custGeom>
              <a:avLst/>
              <a:gdLst/>
              <a:ahLst/>
              <a:cxnLst/>
              <a:rect l="l" t="t" r="r" b="b"/>
              <a:pathLst>
                <a:path w="2414643" h="2414643">
                  <a:moveTo>
                    <a:pt x="0" y="0"/>
                  </a:moveTo>
                  <a:lnTo>
                    <a:pt x="2414643" y="0"/>
                  </a:lnTo>
                  <a:lnTo>
                    <a:pt x="2414643" y="2414643"/>
                  </a:lnTo>
                  <a:lnTo>
                    <a:pt x="0" y="24146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3" name="TextBox 63"/>
            <p:cNvSpPr txBox="1"/>
            <p:nvPr/>
          </p:nvSpPr>
          <p:spPr>
            <a:xfrm>
              <a:off x="1230255" y="323865"/>
              <a:ext cx="1350927" cy="1547837"/>
            </a:xfrm>
            <a:prstGeom prst="rect">
              <a:avLst/>
            </a:prstGeom>
          </p:spPr>
          <p:txBody>
            <a:bodyPr lIns="0" tIns="0" rIns="0" bIns="0" rtlCol="0" anchor="t">
              <a:spAutoFit/>
            </a:bodyPr>
            <a:lstStyle/>
            <a:p>
              <a:pPr algn="ctr">
                <a:lnSpc>
                  <a:spcPts val="9195"/>
                </a:lnSpc>
                <a:spcBef>
                  <a:spcPct val="0"/>
                </a:spcBef>
              </a:pPr>
              <a:r>
                <a:rPr lang="en-US" sz="6568">
                  <a:solidFill>
                    <a:srgbClr val="3A3E46"/>
                  </a:solidFill>
                  <a:latin typeface="Codec Pro Ultra-Bold"/>
                </a:rPr>
                <a:t>07</a:t>
              </a:r>
            </a:p>
          </p:txBody>
        </p:sp>
        <p:sp>
          <p:nvSpPr>
            <p:cNvPr id="64" name="TextBox 64"/>
            <p:cNvSpPr txBox="1"/>
            <p:nvPr/>
          </p:nvSpPr>
          <p:spPr>
            <a:xfrm>
              <a:off x="98071" y="2695401"/>
              <a:ext cx="3370479" cy="1193787"/>
            </a:xfrm>
            <a:prstGeom prst="rect">
              <a:avLst/>
            </a:prstGeom>
          </p:spPr>
          <p:txBody>
            <a:bodyPr lIns="0" tIns="0" rIns="0" bIns="0" rtlCol="0" anchor="t">
              <a:spAutoFit/>
            </a:bodyPr>
            <a:lstStyle/>
            <a:p>
              <a:pPr algn="ctr">
                <a:lnSpc>
                  <a:spcPts val="3463"/>
                </a:lnSpc>
                <a:spcBef>
                  <a:spcPct val="0"/>
                </a:spcBef>
              </a:pPr>
              <a:r>
                <a:rPr lang="en-US" sz="2473">
                  <a:solidFill>
                    <a:srgbClr val="3A3E46"/>
                  </a:solidFill>
                  <a:latin typeface="Codec Pro Ultra-Bold"/>
                </a:rPr>
                <a:t>Conclusion et Perspectives </a:t>
              </a:r>
            </a:p>
          </p:txBody>
        </p:sp>
      </p:grpSp>
      <p:sp>
        <p:nvSpPr>
          <p:cNvPr id="65" name="Freeform 2">
            <a:extLst>
              <a:ext uri="{FF2B5EF4-FFF2-40B4-BE49-F238E27FC236}">
                <a16:creationId xmlns:a16="http://schemas.microsoft.com/office/drawing/2014/main" id="{4CD0E02F-43EE-D206-8243-136027878EF6}"/>
              </a:ext>
            </a:extLst>
          </p:cNvPr>
          <p:cNvSpPr/>
          <p:nvPr/>
        </p:nvSpPr>
        <p:spPr>
          <a:xfrm>
            <a:off x="-14518156" y="3771583"/>
            <a:ext cx="10113837" cy="8697900"/>
          </a:xfrm>
          <a:custGeom>
            <a:avLst/>
            <a:gdLst/>
            <a:ahLst/>
            <a:cxnLst/>
            <a:rect l="l" t="t" r="r" b="b"/>
            <a:pathLst>
              <a:path w="10113837" h="8697900">
                <a:moveTo>
                  <a:pt x="0" y="0"/>
                </a:moveTo>
                <a:lnTo>
                  <a:pt x="10113837" y="0"/>
                </a:lnTo>
                <a:lnTo>
                  <a:pt x="10113837" y="8697900"/>
                </a:lnTo>
                <a:lnTo>
                  <a:pt x="0" y="86979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6" name="Freeform 3">
            <a:extLst>
              <a:ext uri="{FF2B5EF4-FFF2-40B4-BE49-F238E27FC236}">
                <a16:creationId xmlns:a16="http://schemas.microsoft.com/office/drawing/2014/main" id="{6F604B15-6304-99B6-4CF5-4ADD65A491F7}"/>
              </a:ext>
            </a:extLst>
          </p:cNvPr>
          <p:cNvSpPr/>
          <p:nvPr/>
        </p:nvSpPr>
        <p:spPr>
          <a:xfrm flipH="1">
            <a:off x="10151585" y="11879422"/>
            <a:ext cx="10113837" cy="8697900"/>
          </a:xfrm>
          <a:custGeom>
            <a:avLst/>
            <a:gdLst/>
            <a:ahLst/>
            <a:cxnLst/>
            <a:rect l="l" t="t" r="r" b="b"/>
            <a:pathLst>
              <a:path w="10113837" h="8697900">
                <a:moveTo>
                  <a:pt x="10113837" y="0"/>
                </a:moveTo>
                <a:lnTo>
                  <a:pt x="0" y="0"/>
                </a:lnTo>
                <a:lnTo>
                  <a:pt x="0" y="8697900"/>
                </a:lnTo>
                <a:lnTo>
                  <a:pt x="10113837" y="8697900"/>
                </a:lnTo>
                <a:lnTo>
                  <a:pt x="10113837"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7" name="Freeform 7">
            <a:extLst>
              <a:ext uri="{FF2B5EF4-FFF2-40B4-BE49-F238E27FC236}">
                <a16:creationId xmlns:a16="http://schemas.microsoft.com/office/drawing/2014/main" id="{6F033071-29E9-3C7A-607B-128C353DFEC8}"/>
              </a:ext>
            </a:extLst>
          </p:cNvPr>
          <p:cNvSpPr/>
          <p:nvPr/>
        </p:nvSpPr>
        <p:spPr>
          <a:xfrm>
            <a:off x="24178170" y="-7201172"/>
            <a:ext cx="5477271" cy="4114800"/>
          </a:xfrm>
          <a:custGeom>
            <a:avLst/>
            <a:gdLst/>
            <a:ahLst/>
            <a:cxnLst/>
            <a:rect l="l" t="t" r="r" b="b"/>
            <a:pathLst>
              <a:path w="5477271" h="4114800">
                <a:moveTo>
                  <a:pt x="0" y="0"/>
                </a:moveTo>
                <a:lnTo>
                  <a:pt x="5477271" y="0"/>
                </a:lnTo>
                <a:lnTo>
                  <a:pt x="5477271"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71" name="Group 2">
            <a:extLst>
              <a:ext uri="{FF2B5EF4-FFF2-40B4-BE49-F238E27FC236}">
                <a16:creationId xmlns:a16="http://schemas.microsoft.com/office/drawing/2014/main" id="{DAA111C8-3942-FC21-3639-9BEE0A1C160D}"/>
              </a:ext>
            </a:extLst>
          </p:cNvPr>
          <p:cNvGrpSpPr/>
          <p:nvPr/>
        </p:nvGrpSpPr>
        <p:grpSpPr>
          <a:xfrm>
            <a:off x="-9233934" y="-15174980"/>
            <a:ext cx="14252988" cy="14252988"/>
            <a:chOff x="0" y="0"/>
            <a:chExt cx="812800" cy="812800"/>
          </a:xfrm>
        </p:grpSpPr>
        <p:sp>
          <p:nvSpPr>
            <p:cNvPr id="72" name="Freeform 3">
              <a:extLst>
                <a:ext uri="{FF2B5EF4-FFF2-40B4-BE49-F238E27FC236}">
                  <a16:creationId xmlns:a16="http://schemas.microsoft.com/office/drawing/2014/main" id="{78A6530A-520D-7CC9-9945-548590A2F45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46000"/>
                  </a:srgbClr>
                </a:gs>
                <a:gs pos="100000">
                  <a:srgbClr val="9B9B9B">
                    <a:alpha val="46000"/>
                  </a:srgbClr>
                </a:gs>
              </a:gsLst>
              <a:lin ang="5400000"/>
            </a:gradFill>
          </p:spPr>
        </p:sp>
        <p:sp>
          <p:nvSpPr>
            <p:cNvPr id="73" name="TextBox 4">
              <a:extLst>
                <a:ext uri="{FF2B5EF4-FFF2-40B4-BE49-F238E27FC236}">
                  <a16:creationId xmlns:a16="http://schemas.microsoft.com/office/drawing/2014/main" id="{50F976CB-2C2E-4194-9F72-785551B10C3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4" name="Group 7">
            <a:extLst>
              <a:ext uri="{FF2B5EF4-FFF2-40B4-BE49-F238E27FC236}">
                <a16:creationId xmlns:a16="http://schemas.microsoft.com/office/drawing/2014/main" id="{9799104A-D65D-BC1B-780E-13E72CAE5624}"/>
              </a:ext>
            </a:extLst>
          </p:cNvPr>
          <p:cNvGrpSpPr/>
          <p:nvPr/>
        </p:nvGrpSpPr>
        <p:grpSpPr>
          <a:xfrm>
            <a:off x="17259300" y="9100382"/>
            <a:ext cx="17794729" cy="17794729"/>
            <a:chOff x="0" y="0"/>
            <a:chExt cx="23726305" cy="23726305"/>
          </a:xfrm>
        </p:grpSpPr>
        <p:grpSp>
          <p:nvGrpSpPr>
            <p:cNvPr id="75" name="Group 8">
              <a:extLst>
                <a:ext uri="{FF2B5EF4-FFF2-40B4-BE49-F238E27FC236}">
                  <a16:creationId xmlns:a16="http://schemas.microsoft.com/office/drawing/2014/main" id="{F7A78CFC-0AB8-089C-DBA1-155C80E78ACF}"/>
                </a:ext>
              </a:extLst>
            </p:cNvPr>
            <p:cNvGrpSpPr/>
            <p:nvPr/>
          </p:nvGrpSpPr>
          <p:grpSpPr>
            <a:xfrm>
              <a:off x="0" y="0"/>
              <a:ext cx="23726305" cy="23726305"/>
              <a:chOff x="0" y="0"/>
              <a:chExt cx="812800" cy="812800"/>
            </a:xfrm>
          </p:grpSpPr>
          <p:sp>
            <p:nvSpPr>
              <p:cNvPr id="80" name="Freeform 9">
                <a:extLst>
                  <a:ext uri="{FF2B5EF4-FFF2-40B4-BE49-F238E27FC236}">
                    <a16:creationId xmlns:a16="http://schemas.microsoft.com/office/drawing/2014/main" id="{A24299DA-A93B-A9A4-CAFA-E8AF9A98C1B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8BACE">
                      <a:alpha val="100000"/>
                    </a:srgbClr>
                  </a:gs>
                  <a:gs pos="100000">
                    <a:srgbClr val="38567B">
                      <a:alpha val="100000"/>
                    </a:srgbClr>
                  </a:gs>
                </a:gsLst>
                <a:lin ang="0"/>
              </a:gradFill>
            </p:spPr>
          </p:sp>
          <p:sp>
            <p:nvSpPr>
              <p:cNvPr id="81" name="TextBox 10">
                <a:extLst>
                  <a:ext uri="{FF2B5EF4-FFF2-40B4-BE49-F238E27FC236}">
                    <a16:creationId xmlns:a16="http://schemas.microsoft.com/office/drawing/2014/main" id="{BFD1EF90-0D86-6B08-2FC4-0A006E3C5E4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6" name="Freeform 11">
              <a:extLst>
                <a:ext uri="{FF2B5EF4-FFF2-40B4-BE49-F238E27FC236}">
                  <a16:creationId xmlns:a16="http://schemas.microsoft.com/office/drawing/2014/main" id="{1DC7E4DD-3952-5DAD-B538-D0E7366F3C2F}"/>
                </a:ext>
              </a:extLst>
            </p:cNvPr>
            <p:cNvSpPr/>
            <p:nvPr/>
          </p:nvSpPr>
          <p:spPr>
            <a:xfrm>
              <a:off x="10290819" y="14147353"/>
              <a:ext cx="1184247" cy="466297"/>
            </a:xfrm>
            <a:custGeom>
              <a:avLst/>
              <a:gdLst/>
              <a:ahLst/>
              <a:cxnLst/>
              <a:rect l="l" t="t" r="r" b="b"/>
              <a:pathLst>
                <a:path w="1184247" h="466297">
                  <a:moveTo>
                    <a:pt x="0" y="0"/>
                  </a:moveTo>
                  <a:lnTo>
                    <a:pt x="1184246" y="0"/>
                  </a:lnTo>
                  <a:lnTo>
                    <a:pt x="1184246" y="466297"/>
                  </a:lnTo>
                  <a:lnTo>
                    <a:pt x="0" y="4662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7" name="Group 12">
              <a:extLst>
                <a:ext uri="{FF2B5EF4-FFF2-40B4-BE49-F238E27FC236}">
                  <a16:creationId xmlns:a16="http://schemas.microsoft.com/office/drawing/2014/main" id="{A68690E3-120F-EB67-333D-10CE5B5A6716}"/>
                </a:ext>
              </a:extLst>
            </p:cNvPr>
            <p:cNvGrpSpPr>
              <a:grpSpLocks noChangeAspect="1"/>
            </p:cNvGrpSpPr>
            <p:nvPr/>
          </p:nvGrpSpPr>
          <p:grpSpPr>
            <a:xfrm>
              <a:off x="573581" y="570145"/>
              <a:ext cx="22255341" cy="22168407"/>
              <a:chOff x="0" y="0"/>
              <a:chExt cx="6502400" cy="6477000"/>
            </a:xfrm>
          </p:grpSpPr>
          <p:sp>
            <p:nvSpPr>
              <p:cNvPr id="78" name="Freeform 13">
                <a:extLst>
                  <a:ext uri="{FF2B5EF4-FFF2-40B4-BE49-F238E27FC236}">
                    <a16:creationId xmlns:a16="http://schemas.microsoft.com/office/drawing/2014/main" id="{25A914E6-9AD5-0F75-8EDE-29EA4C2786F9}"/>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2"/>
                <a:stretch>
                  <a:fillRect l="-20180" r="-67657"/>
                </a:stretch>
              </a:blipFill>
            </p:spPr>
          </p:sp>
          <p:sp>
            <p:nvSpPr>
              <p:cNvPr id="79" name="Freeform 14">
                <a:extLst>
                  <a:ext uri="{FF2B5EF4-FFF2-40B4-BE49-F238E27FC236}">
                    <a16:creationId xmlns:a16="http://schemas.microsoft.com/office/drawing/2014/main" id="{E0FEAA36-A1CD-2D75-5BF2-3A49D7EE5BFE}"/>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9B9B9B">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3956712" y="-7551754"/>
            <a:ext cx="14252988" cy="1425298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46000"/>
                  </a:srgbClr>
                </a:gs>
                <a:gs pos="100000">
                  <a:srgbClr val="9B9B9B">
                    <a:alpha val="46000"/>
                  </a:srgbClr>
                </a:gs>
              </a:gsLst>
              <a:lin ang="540000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666483" y="8954588"/>
            <a:ext cx="1392155" cy="191421"/>
          </a:xfrm>
          <a:custGeom>
            <a:avLst/>
            <a:gdLst/>
            <a:ahLst/>
            <a:cxnLst/>
            <a:rect l="l" t="t" r="r" b="b"/>
            <a:pathLst>
              <a:path w="1392155" h="191421">
                <a:moveTo>
                  <a:pt x="0" y="0"/>
                </a:moveTo>
                <a:lnTo>
                  <a:pt x="1392155" y="0"/>
                </a:lnTo>
                <a:lnTo>
                  <a:pt x="1392155" y="191422"/>
                </a:lnTo>
                <a:lnTo>
                  <a:pt x="0" y="1914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345904" y="1679454"/>
            <a:ext cx="888185" cy="349723"/>
          </a:xfrm>
          <a:custGeom>
            <a:avLst/>
            <a:gdLst/>
            <a:ahLst/>
            <a:cxnLst/>
            <a:rect l="l" t="t" r="r" b="b"/>
            <a:pathLst>
              <a:path w="888185" h="349723">
                <a:moveTo>
                  <a:pt x="0" y="0"/>
                </a:moveTo>
                <a:lnTo>
                  <a:pt x="888185" y="0"/>
                </a:lnTo>
                <a:lnTo>
                  <a:pt x="888185" y="349723"/>
                </a:lnTo>
                <a:lnTo>
                  <a:pt x="0" y="3497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9797080" y="-1390793"/>
            <a:ext cx="17794729" cy="17794729"/>
            <a:chOff x="0" y="0"/>
            <a:chExt cx="23726305" cy="23726305"/>
          </a:xfrm>
        </p:grpSpPr>
        <p:grpSp>
          <p:nvGrpSpPr>
            <p:cNvPr id="8" name="Group 8"/>
            <p:cNvGrpSpPr/>
            <p:nvPr/>
          </p:nvGrpSpPr>
          <p:grpSpPr>
            <a:xfrm>
              <a:off x="0" y="0"/>
              <a:ext cx="23726305" cy="237263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8BACE">
                      <a:alpha val="100000"/>
                    </a:srgbClr>
                  </a:gs>
                  <a:gs pos="100000">
                    <a:srgbClr val="38567B">
                      <a:alpha val="100000"/>
                    </a:srgbClr>
                  </a:gs>
                </a:gsLst>
                <a:lin ang="0"/>
              </a:gra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0290819" y="14147353"/>
              <a:ext cx="1184247" cy="466297"/>
            </a:xfrm>
            <a:custGeom>
              <a:avLst/>
              <a:gdLst/>
              <a:ahLst/>
              <a:cxnLst/>
              <a:rect l="l" t="t" r="r" b="b"/>
              <a:pathLst>
                <a:path w="1184247" h="466297">
                  <a:moveTo>
                    <a:pt x="0" y="0"/>
                  </a:moveTo>
                  <a:lnTo>
                    <a:pt x="1184246" y="0"/>
                  </a:lnTo>
                  <a:lnTo>
                    <a:pt x="1184246" y="466297"/>
                  </a:lnTo>
                  <a:lnTo>
                    <a:pt x="0" y="4662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2" name="Group 12"/>
            <p:cNvGrpSpPr>
              <a:grpSpLocks noChangeAspect="1"/>
            </p:cNvGrpSpPr>
            <p:nvPr/>
          </p:nvGrpSpPr>
          <p:grpSpPr>
            <a:xfrm>
              <a:off x="573581" y="570145"/>
              <a:ext cx="22255341" cy="22168407"/>
              <a:chOff x="0" y="0"/>
              <a:chExt cx="6502400" cy="6477000"/>
            </a:xfrm>
          </p:grpSpPr>
          <p:sp>
            <p:nvSpPr>
              <p:cNvPr id="13" name="Freeform 1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0180" r="-67657"/>
                </a:stretch>
              </a:blipFill>
            </p:spPr>
          </p:sp>
          <p:sp>
            <p:nvSpPr>
              <p:cNvPr id="14" name="Freeform 1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sp>
        <p:nvSpPr>
          <p:cNvPr id="15" name="TextBox 15"/>
          <p:cNvSpPr txBox="1"/>
          <p:nvPr/>
        </p:nvSpPr>
        <p:spPr>
          <a:xfrm>
            <a:off x="1666483" y="264257"/>
            <a:ext cx="5497589" cy="1290760"/>
          </a:xfrm>
          <a:prstGeom prst="rect">
            <a:avLst/>
          </a:prstGeom>
        </p:spPr>
        <p:txBody>
          <a:bodyPr lIns="0" tIns="0" rIns="0" bIns="0" rtlCol="0" anchor="t">
            <a:spAutoFit/>
          </a:bodyPr>
          <a:lstStyle/>
          <a:p>
            <a:pPr algn="l">
              <a:lnSpc>
                <a:spcPts val="9669"/>
              </a:lnSpc>
              <a:spcBef>
                <a:spcPct val="0"/>
              </a:spcBef>
            </a:pPr>
            <a:r>
              <a:rPr lang="en-US" sz="6907">
                <a:solidFill>
                  <a:srgbClr val="000000"/>
                </a:solidFill>
                <a:latin typeface="Codec Pro Bold"/>
              </a:rPr>
              <a:t>Introduction  </a:t>
            </a:r>
          </a:p>
        </p:txBody>
      </p:sp>
      <p:sp>
        <p:nvSpPr>
          <p:cNvPr id="16" name="TextBox 16"/>
          <p:cNvSpPr txBox="1"/>
          <p:nvPr/>
        </p:nvSpPr>
        <p:spPr>
          <a:xfrm>
            <a:off x="1666483" y="1264734"/>
            <a:ext cx="6333301" cy="1290760"/>
          </a:xfrm>
          <a:prstGeom prst="rect">
            <a:avLst/>
          </a:prstGeom>
        </p:spPr>
        <p:txBody>
          <a:bodyPr lIns="0" tIns="0" rIns="0" bIns="0" rtlCol="0" anchor="t">
            <a:spAutoFit/>
          </a:bodyPr>
          <a:lstStyle/>
          <a:p>
            <a:pPr algn="l">
              <a:lnSpc>
                <a:spcPts val="9669"/>
              </a:lnSpc>
              <a:spcBef>
                <a:spcPct val="0"/>
              </a:spcBef>
            </a:pPr>
            <a:r>
              <a:rPr lang="en-US" sz="6907">
                <a:solidFill>
                  <a:srgbClr val="78BACE"/>
                </a:solidFill>
                <a:latin typeface="Codec Pro Bold"/>
              </a:rPr>
              <a:t>au projet</a:t>
            </a:r>
          </a:p>
        </p:txBody>
      </p:sp>
      <p:sp>
        <p:nvSpPr>
          <p:cNvPr id="17" name="TextBox 17"/>
          <p:cNvSpPr txBox="1"/>
          <p:nvPr/>
        </p:nvSpPr>
        <p:spPr>
          <a:xfrm>
            <a:off x="667559" y="2488819"/>
            <a:ext cx="9129521" cy="6891237"/>
          </a:xfrm>
          <a:prstGeom prst="rect">
            <a:avLst/>
          </a:prstGeom>
        </p:spPr>
        <p:txBody>
          <a:bodyPr lIns="0" tIns="0" rIns="0" bIns="0" rtlCol="0" anchor="t">
            <a:spAutoFit/>
          </a:bodyPr>
          <a:lstStyle/>
          <a:p>
            <a:pPr algn="l">
              <a:lnSpc>
                <a:spcPts val="2893"/>
              </a:lnSpc>
            </a:pPr>
            <a:r>
              <a:rPr lang="en-US" sz="2066" dirty="0">
                <a:solidFill>
                  <a:srgbClr val="000000"/>
                </a:solidFill>
                <a:latin typeface="Codec Pro Light"/>
              </a:rPr>
              <a:t>Notre </a:t>
            </a:r>
            <a:r>
              <a:rPr lang="en-US" sz="2066" dirty="0" err="1">
                <a:solidFill>
                  <a:srgbClr val="000000"/>
                </a:solidFill>
                <a:latin typeface="Codec Pro Light"/>
              </a:rPr>
              <a:t>projet</a:t>
            </a:r>
            <a:r>
              <a:rPr lang="en-US" sz="2066" dirty="0">
                <a:solidFill>
                  <a:srgbClr val="000000"/>
                </a:solidFill>
                <a:latin typeface="Codec Pro Light"/>
              </a:rPr>
              <a:t> </a:t>
            </a:r>
            <a:r>
              <a:rPr lang="en-US" sz="2066" dirty="0" err="1">
                <a:solidFill>
                  <a:srgbClr val="000000"/>
                </a:solidFill>
                <a:latin typeface="Codec Pro Light"/>
              </a:rPr>
              <a:t>consiste</a:t>
            </a:r>
            <a:r>
              <a:rPr lang="en-US" sz="2066" dirty="0">
                <a:solidFill>
                  <a:srgbClr val="000000"/>
                </a:solidFill>
                <a:latin typeface="Codec Pro Light"/>
              </a:rPr>
              <a:t> à </a:t>
            </a:r>
            <a:r>
              <a:rPr lang="en-US" sz="2066" dirty="0" err="1">
                <a:solidFill>
                  <a:srgbClr val="000000"/>
                </a:solidFill>
                <a:latin typeface="Codec Pro Light"/>
              </a:rPr>
              <a:t>développer</a:t>
            </a:r>
            <a:r>
              <a:rPr lang="en-US" sz="2066" dirty="0">
                <a:solidFill>
                  <a:srgbClr val="000000"/>
                </a:solidFill>
                <a:latin typeface="Codec Pro Light"/>
              </a:rPr>
              <a:t> une application </a:t>
            </a:r>
            <a:r>
              <a:rPr lang="en-US" sz="2066" dirty="0" err="1">
                <a:solidFill>
                  <a:srgbClr val="000000"/>
                </a:solidFill>
                <a:latin typeface="Codec Pro Light"/>
              </a:rPr>
              <a:t>informatique</a:t>
            </a:r>
            <a:r>
              <a:rPr lang="en-US" sz="2066" dirty="0">
                <a:solidFill>
                  <a:srgbClr val="000000"/>
                </a:solidFill>
                <a:latin typeface="Codec Pro Light"/>
              </a:rPr>
              <a:t> </a:t>
            </a:r>
            <a:r>
              <a:rPr lang="en-US" sz="2066" dirty="0" err="1">
                <a:solidFill>
                  <a:srgbClr val="000000"/>
                </a:solidFill>
                <a:latin typeface="Codec Pro Light"/>
              </a:rPr>
              <a:t>en</a:t>
            </a:r>
            <a:r>
              <a:rPr lang="en-US" sz="2066" dirty="0">
                <a:solidFill>
                  <a:srgbClr val="000000"/>
                </a:solidFill>
                <a:latin typeface="Codec Pro Light"/>
              </a:rPr>
              <a:t> </a:t>
            </a:r>
            <a:r>
              <a:rPr lang="en-US" sz="2066" dirty="0" err="1">
                <a:solidFill>
                  <a:srgbClr val="000000"/>
                </a:solidFill>
                <a:latin typeface="Codec Pro Light"/>
              </a:rPr>
              <a:t>langage</a:t>
            </a:r>
            <a:r>
              <a:rPr lang="en-US" sz="2066" dirty="0">
                <a:solidFill>
                  <a:srgbClr val="000000"/>
                </a:solidFill>
                <a:latin typeface="Codec Pro Light"/>
              </a:rPr>
              <a:t> Java </a:t>
            </a:r>
            <a:r>
              <a:rPr lang="en-US" sz="2066" dirty="0" err="1">
                <a:solidFill>
                  <a:srgbClr val="000000"/>
                </a:solidFill>
                <a:latin typeface="Codec Pro Light"/>
              </a:rPr>
              <a:t>principalement</a:t>
            </a:r>
            <a:r>
              <a:rPr lang="en-US" sz="2066" dirty="0">
                <a:solidFill>
                  <a:srgbClr val="000000"/>
                </a:solidFill>
                <a:latin typeface="Codec Pro Light"/>
              </a:rPr>
              <a:t> pour aider une </a:t>
            </a:r>
            <a:r>
              <a:rPr lang="en-US" sz="2066" dirty="0" err="1">
                <a:solidFill>
                  <a:srgbClr val="000000"/>
                </a:solidFill>
                <a:latin typeface="Codec Pro Light"/>
              </a:rPr>
              <a:t>agence</a:t>
            </a:r>
            <a:r>
              <a:rPr lang="en-US" sz="2066" dirty="0">
                <a:solidFill>
                  <a:srgbClr val="000000"/>
                </a:solidFill>
                <a:latin typeface="Codec Pro Light"/>
              </a:rPr>
              <a:t> </a:t>
            </a:r>
            <a:r>
              <a:rPr lang="en-US" sz="2066" dirty="0" err="1">
                <a:solidFill>
                  <a:srgbClr val="000000"/>
                </a:solidFill>
                <a:latin typeface="Codec Pro Light"/>
              </a:rPr>
              <a:t>immobilière</a:t>
            </a:r>
            <a:r>
              <a:rPr lang="en-US" sz="2066" dirty="0">
                <a:solidFill>
                  <a:srgbClr val="000000"/>
                </a:solidFill>
                <a:latin typeface="Codec Pro Light"/>
              </a:rPr>
              <a:t> à </a:t>
            </a:r>
            <a:r>
              <a:rPr lang="en-US" sz="2066" dirty="0" err="1">
                <a:solidFill>
                  <a:srgbClr val="000000"/>
                </a:solidFill>
                <a:latin typeface="Codec Pro Light"/>
              </a:rPr>
              <a:t>améliorer</a:t>
            </a:r>
            <a:r>
              <a:rPr lang="en-US" sz="2066" dirty="0">
                <a:solidFill>
                  <a:srgbClr val="000000"/>
                </a:solidFill>
                <a:latin typeface="Codec Pro Light"/>
              </a:rPr>
              <a:t> </a:t>
            </a:r>
            <a:r>
              <a:rPr lang="en-US" sz="2066" dirty="0" err="1">
                <a:solidFill>
                  <a:srgbClr val="000000"/>
                </a:solidFill>
                <a:latin typeface="Codec Pro Light"/>
              </a:rPr>
              <a:t>sa</a:t>
            </a:r>
            <a:r>
              <a:rPr lang="en-US" sz="2066" dirty="0">
                <a:solidFill>
                  <a:srgbClr val="000000"/>
                </a:solidFill>
                <a:latin typeface="Codec Pro Light"/>
              </a:rPr>
              <a:t> gestion </a:t>
            </a:r>
            <a:r>
              <a:rPr lang="en-US" sz="2066" dirty="0" err="1">
                <a:solidFill>
                  <a:srgbClr val="000000"/>
                </a:solidFill>
                <a:latin typeface="Codec Pro Light"/>
              </a:rPr>
              <a:t>quotidienne</a:t>
            </a:r>
            <a:r>
              <a:rPr lang="en-US" sz="2066" dirty="0">
                <a:solidFill>
                  <a:srgbClr val="000000"/>
                </a:solidFill>
                <a:latin typeface="Codec Pro Light"/>
              </a:rPr>
              <a:t>. </a:t>
            </a:r>
            <a:r>
              <a:rPr lang="en-US" sz="2066" dirty="0" err="1">
                <a:solidFill>
                  <a:srgbClr val="000000"/>
                </a:solidFill>
                <a:latin typeface="Codec Pro Light"/>
              </a:rPr>
              <a:t>Cette</a:t>
            </a:r>
            <a:r>
              <a:rPr lang="en-US" sz="2066" dirty="0">
                <a:solidFill>
                  <a:srgbClr val="000000"/>
                </a:solidFill>
                <a:latin typeface="Codec Pro Light"/>
              </a:rPr>
              <a:t> </a:t>
            </a:r>
            <a:r>
              <a:rPr lang="en-US" sz="2066" dirty="0" err="1">
                <a:solidFill>
                  <a:srgbClr val="000000"/>
                </a:solidFill>
                <a:latin typeface="Codec Pro Light"/>
              </a:rPr>
              <a:t>agence</a:t>
            </a:r>
            <a:r>
              <a:rPr lang="en-US" sz="2066" dirty="0">
                <a:solidFill>
                  <a:srgbClr val="000000"/>
                </a:solidFill>
                <a:latin typeface="Codec Pro Light"/>
              </a:rPr>
              <a:t> </a:t>
            </a:r>
            <a:r>
              <a:rPr lang="en-US" sz="2066" dirty="0" err="1">
                <a:solidFill>
                  <a:srgbClr val="000000"/>
                </a:solidFill>
                <a:latin typeface="Codec Pro Light"/>
              </a:rPr>
              <a:t>s'occupe</a:t>
            </a:r>
            <a:r>
              <a:rPr lang="en-US" sz="2066" dirty="0">
                <a:solidFill>
                  <a:srgbClr val="000000"/>
                </a:solidFill>
                <a:latin typeface="Codec Pro Light"/>
              </a:rPr>
              <a:t> de la vente et de la location de </a:t>
            </a:r>
            <a:r>
              <a:rPr lang="en-US" sz="2066" dirty="0" err="1">
                <a:solidFill>
                  <a:srgbClr val="000000"/>
                </a:solidFill>
                <a:latin typeface="Codec Pro Light"/>
              </a:rPr>
              <a:t>maisons</a:t>
            </a:r>
            <a:r>
              <a:rPr lang="en-US" sz="2066" dirty="0">
                <a:solidFill>
                  <a:srgbClr val="000000"/>
                </a:solidFill>
                <a:latin typeface="Codec Pro Light"/>
              </a:rPr>
              <a:t>, villa, Hangar et </a:t>
            </a:r>
            <a:r>
              <a:rPr lang="en-US" sz="2066" dirty="0" err="1">
                <a:solidFill>
                  <a:srgbClr val="000000"/>
                </a:solidFill>
                <a:latin typeface="Codec Pro Light"/>
              </a:rPr>
              <a:t>d'appartements</a:t>
            </a:r>
            <a:r>
              <a:rPr lang="en-US" sz="2066" dirty="0">
                <a:solidFill>
                  <a:srgbClr val="000000"/>
                </a:solidFill>
                <a:latin typeface="Codec Pro Light"/>
              </a:rPr>
              <a:t>. Nous </a:t>
            </a:r>
            <a:r>
              <a:rPr lang="en-US" sz="2066" dirty="0" err="1">
                <a:solidFill>
                  <a:srgbClr val="000000"/>
                </a:solidFill>
                <a:latin typeface="Codec Pro Light"/>
              </a:rPr>
              <a:t>avons</a:t>
            </a:r>
            <a:r>
              <a:rPr lang="en-US" sz="2066" dirty="0">
                <a:solidFill>
                  <a:srgbClr val="000000"/>
                </a:solidFill>
                <a:latin typeface="Codec Pro Light"/>
              </a:rPr>
              <a:t> </a:t>
            </a:r>
            <a:r>
              <a:rPr lang="en-US" sz="2066" dirty="0" err="1">
                <a:solidFill>
                  <a:srgbClr val="000000"/>
                </a:solidFill>
                <a:latin typeface="Codec Pro Light"/>
              </a:rPr>
              <a:t>observé</a:t>
            </a:r>
            <a:r>
              <a:rPr lang="en-US" sz="2066" dirty="0">
                <a:solidFill>
                  <a:srgbClr val="000000"/>
                </a:solidFill>
                <a:latin typeface="Codec Pro Light"/>
              </a:rPr>
              <a:t> que </a:t>
            </a:r>
            <a:r>
              <a:rPr lang="en-US" sz="2066" dirty="0" err="1">
                <a:solidFill>
                  <a:srgbClr val="000000"/>
                </a:solidFill>
                <a:latin typeface="Codec Pro Light"/>
              </a:rPr>
              <a:t>l'agence</a:t>
            </a:r>
            <a:r>
              <a:rPr lang="en-US" sz="2066" dirty="0">
                <a:solidFill>
                  <a:srgbClr val="000000"/>
                </a:solidFill>
                <a:latin typeface="Codec Pro Light"/>
              </a:rPr>
              <a:t> rencontre des </a:t>
            </a:r>
            <a:r>
              <a:rPr lang="en-US" sz="2066" dirty="0" err="1">
                <a:solidFill>
                  <a:srgbClr val="000000"/>
                </a:solidFill>
                <a:latin typeface="Codec Pro Light"/>
              </a:rPr>
              <a:t>difficultés</a:t>
            </a:r>
            <a:r>
              <a:rPr lang="en-US" sz="2066" dirty="0">
                <a:solidFill>
                  <a:srgbClr val="000000"/>
                </a:solidFill>
                <a:latin typeface="Codec Pro Light"/>
              </a:rPr>
              <a:t> pour </a:t>
            </a:r>
            <a:r>
              <a:rPr lang="en-US" sz="2066" dirty="0" err="1">
                <a:solidFill>
                  <a:srgbClr val="000000"/>
                </a:solidFill>
                <a:latin typeface="Codec Pro Light"/>
              </a:rPr>
              <a:t>suivre</a:t>
            </a:r>
            <a:r>
              <a:rPr lang="en-US" sz="2066" dirty="0">
                <a:solidFill>
                  <a:srgbClr val="000000"/>
                </a:solidFill>
                <a:latin typeface="Codec Pro Light"/>
              </a:rPr>
              <a:t> </a:t>
            </a:r>
            <a:r>
              <a:rPr lang="en-US" sz="2066" dirty="0" err="1">
                <a:solidFill>
                  <a:srgbClr val="000000"/>
                </a:solidFill>
                <a:latin typeface="Codec Pro Light"/>
              </a:rPr>
              <a:t>ses</a:t>
            </a:r>
            <a:r>
              <a:rPr lang="en-US" sz="2066" dirty="0">
                <a:solidFill>
                  <a:srgbClr val="000000"/>
                </a:solidFill>
                <a:latin typeface="Codec Pro Light"/>
              </a:rPr>
              <a:t> clients, </a:t>
            </a:r>
            <a:r>
              <a:rPr lang="en-US" sz="2066" dirty="0" err="1">
                <a:solidFill>
                  <a:srgbClr val="000000"/>
                </a:solidFill>
                <a:latin typeface="Codec Pro Light"/>
              </a:rPr>
              <a:t>gérer</a:t>
            </a:r>
            <a:r>
              <a:rPr lang="en-US" sz="2066" dirty="0">
                <a:solidFill>
                  <a:srgbClr val="000000"/>
                </a:solidFill>
                <a:latin typeface="Codec Pro Light"/>
              </a:rPr>
              <a:t> </a:t>
            </a:r>
            <a:r>
              <a:rPr lang="en-US" sz="2066" dirty="0" err="1">
                <a:solidFill>
                  <a:srgbClr val="000000"/>
                </a:solidFill>
                <a:latin typeface="Codec Pro Light"/>
              </a:rPr>
              <a:t>ses</a:t>
            </a:r>
            <a:r>
              <a:rPr lang="en-US" sz="2066" dirty="0">
                <a:solidFill>
                  <a:srgbClr val="000000"/>
                </a:solidFill>
                <a:latin typeface="Codec Pro Light"/>
              </a:rPr>
              <a:t> </a:t>
            </a:r>
            <a:r>
              <a:rPr lang="en-US" sz="2066" dirty="0" err="1">
                <a:solidFill>
                  <a:srgbClr val="000000"/>
                </a:solidFill>
                <a:latin typeface="Codec Pro Light"/>
              </a:rPr>
              <a:t>biens</a:t>
            </a:r>
            <a:r>
              <a:rPr lang="en-US" sz="2066" dirty="0">
                <a:solidFill>
                  <a:srgbClr val="000000"/>
                </a:solidFill>
                <a:latin typeface="Codec Pro Light"/>
              </a:rPr>
              <a:t> </a:t>
            </a:r>
            <a:r>
              <a:rPr lang="en-US" sz="2066" dirty="0" err="1">
                <a:solidFill>
                  <a:srgbClr val="000000"/>
                </a:solidFill>
                <a:latin typeface="Codec Pro Light"/>
              </a:rPr>
              <a:t>disponibles</a:t>
            </a:r>
            <a:r>
              <a:rPr lang="en-US" sz="2066" dirty="0">
                <a:solidFill>
                  <a:srgbClr val="000000"/>
                </a:solidFill>
                <a:latin typeface="Codec Pro Light"/>
              </a:rPr>
              <a:t>, </a:t>
            </a:r>
            <a:r>
              <a:rPr lang="en-US" sz="2066" dirty="0" err="1">
                <a:solidFill>
                  <a:srgbClr val="000000"/>
                </a:solidFill>
                <a:latin typeface="Codec Pro Light"/>
              </a:rPr>
              <a:t>rendez-vous</a:t>
            </a:r>
            <a:r>
              <a:rPr lang="en-US" sz="2066" dirty="0">
                <a:solidFill>
                  <a:srgbClr val="000000"/>
                </a:solidFill>
                <a:latin typeface="Codec Pro Light"/>
              </a:rPr>
              <a:t> et </a:t>
            </a:r>
            <a:r>
              <a:rPr lang="en-US" sz="2066" dirty="0" err="1">
                <a:solidFill>
                  <a:srgbClr val="000000"/>
                </a:solidFill>
                <a:latin typeface="Codec Pro Light"/>
              </a:rPr>
              <a:t>organiser</a:t>
            </a:r>
            <a:r>
              <a:rPr lang="en-US" sz="2066" dirty="0">
                <a:solidFill>
                  <a:srgbClr val="000000"/>
                </a:solidFill>
                <a:latin typeface="Codec Pro Light"/>
              </a:rPr>
              <a:t> le travail de </a:t>
            </a:r>
            <a:r>
              <a:rPr lang="en-US" sz="2066" dirty="0" err="1">
                <a:solidFill>
                  <a:srgbClr val="000000"/>
                </a:solidFill>
                <a:latin typeface="Codec Pro Light"/>
              </a:rPr>
              <a:t>ses</a:t>
            </a:r>
            <a:r>
              <a:rPr lang="en-US" sz="2066" dirty="0">
                <a:solidFill>
                  <a:srgbClr val="000000"/>
                </a:solidFill>
                <a:latin typeface="Codec Pro Light"/>
              </a:rPr>
              <a:t> agents...</a:t>
            </a:r>
          </a:p>
          <a:p>
            <a:pPr algn="l">
              <a:lnSpc>
                <a:spcPts val="2893"/>
              </a:lnSpc>
            </a:pPr>
            <a:r>
              <a:rPr lang="en-US" sz="2066" dirty="0" err="1">
                <a:solidFill>
                  <a:srgbClr val="000000"/>
                </a:solidFill>
                <a:latin typeface="Codec Pro Light"/>
              </a:rPr>
              <a:t>L'objectif</a:t>
            </a:r>
            <a:r>
              <a:rPr lang="en-US" sz="2066" dirty="0">
                <a:solidFill>
                  <a:srgbClr val="000000"/>
                </a:solidFill>
                <a:latin typeface="Codec Pro Light"/>
              </a:rPr>
              <a:t> principal de </a:t>
            </a:r>
            <a:r>
              <a:rPr lang="en-US" sz="2066" dirty="0" err="1">
                <a:solidFill>
                  <a:srgbClr val="000000"/>
                </a:solidFill>
                <a:latin typeface="Codec Pro Light"/>
              </a:rPr>
              <a:t>notre</a:t>
            </a:r>
            <a:r>
              <a:rPr lang="en-US" sz="2066" dirty="0">
                <a:solidFill>
                  <a:srgbClr val="000000"/>
                </a:solidFill>
                <a:latin typeface="Codec Pro Light"/>
              </a:rPr>
              <a:t> </a:t>
            </a:r>
            <a:r>
              <a:rPr lang="en-US" sz="2066" dirty="0" err="1">
                <a:solidFill>
                  <a:srgbClr val="000000"/>
                </a:solidFill>
                <a:latin typeface="Codec Pro Light"/>
              </a:rPr>
              <a:t>projet</a:t>
            </a:r>
            <a:r>
              <a:rPr lang="en-US" sz="2066" dirty="0">
                <a:solidFill>
                  <a:srgbClr val="000000"/>
                </a:solidFill>
                <a:latin typeface="Codec Pro Light"/>
              </a:rPr>
              <a:t> est de </a:t>
            </a:r>
            <a:r>
              <a:rPr lang="en-US" sz="2066" dirty="0" err="1">
                <a:solidFill>
                  <a:srgbClr val="000000"/>
                </a:solidFill>
                <a:latin typeface="Codec Pro Light"/>
              </a:rPr>
              <a:t>créer</a:t>
            </a:r>
            <a:r>
              <a:rPr lang="en-US" sz="2066" dirty="0">
                <a:solidFill>
                  <a:srgbClr val="000000"/>
                </a:solidFill>
                <a:latin typeface="Codec Pro Light"/>
              </a:rPr>
              <a:t> une application </a:t>
            </a:r>
            <a:r>
              <a:rPr lang="en-US" sz="2066" dirty="0" err="1">
                <a:solidFill>
                  <a:srgbClr val="000000"/>
                </a:solidFill>
                <a:latin typeface="Codec Pro Light"/>
              </a:rPr>
              <a:t>conviviale</a:t>
            </a:r>
            <a:r>
              <a:rPr lang="en-US" sz="2066" dirty="0">
                <a:solidFill>
                  <a:srgbClr val="000000"/>
                </a:solidFill>
                <a:latin typeface="Codec Pro Light"/>
              </a:rPr>
              <a:t> qui </a:t>
            </a:r>
            <a:r>
              <a:rPr lang="en-US" sz="2066" dirty="0" err="1">
                <a:solidFill>
                  <a:srgbClr val="000000"/>
                </a:solidFill>
                <a:latin typeface="Codec Pro Light"/>
              </a:rPr>
              <a:t>permettra</a:t>
            </a:r>
            <a:r>
              <a:rPr lang="en-US" sz="2066" dirty="0">
                <a:solidFill>
                  <a:srgbClr val="000000"/>
                </a:solidFill>
                <a:latin typeface="Codec Pro Light"/>
              </a:rPr>
              <a:t> à </a:t>
            </a:r>
            <a:r>
              <a:rPr lang="en-US" sz="2066" dirty="0" err="1">
                <a:solidFill>
                  <a:srgbClr val="000000"/>
                </a:solidFill>
                <a:latin typeface="Codec Pro Light"/>
              </a:rPr>
              <a:t>l'agence</a:t>
            </a:r>
            <a:r>
              <a:rPr lang="en-US" sz="2066" dirty="0">
                <a:solidFill>
                  <a:srgbClr val="000000"/>
                </a:solidFill>
                <a:latin typeface="Codec Pro Light"/>
              </a:rPr>
              <a:t> de </a:t>
            </a:r>
            <a:r>
              <a:rPr lang="en-US" sz="2066" dirty="0" err="1">
                <a:solidFill>
                  <a:srgbClr val="000000"/>
                </a:solidFill>
                <a:latin typeface="Codec Pro Light"/>
              </a:rPr>
              <a:t>suivre</a:t>
            </a:r>
            <a:r>
              <a:rPr lang="en-US" sz="2066" dirty="0">
                <a:solidFill>
                  <a:srgbClr val="000000"/>
                </a:solidFill>
                <a:latin typeface="Codec Pro Light"/>
              </a:rPr>
              <a:t> et de </a:t>
            </a:r>
            <a:r>
              <a:rPr lang="en-US" sz="2066" dirty="0" err="1">
                <a:solidFill>
                  <a:srgbClr val="000000"/>
                </a:solidFill>
                <a:latin typeface="Codec Pro Light"/>
              </a:rPr>
              <a:t>gérer</a:t>
            </a:r>
            <a:r>
              <a:rPr lang="en-US" sz="2066" dirty="0">
                <a:solidFill>
                  <a:srgbClr val="000000"/>
                </a:solidFill>
                <a:latin typeface="Codec Pro Light"/>
              </a:rPr>
              <a:t> </a:t>
            </a:r>
            <a:r>
              <a:rPr lang="en-US" sz="2066" dirty="0" err="1">
                <a:solidFill>
                  <a:srgbClr val="000000"/>
                </a:solidFill>
                <a:latin typeface="Codec Pro Light"/>
              </a:rPr>
              <a:t>efficacement</a:t>
            </a:r>
            <a:r>
              <a:rPr lang="en-US" sz="2066" dirty="0">
                <a:solidFill>
                  <a:srgbClr val="000000"/>
                </a:solidFill>
                <a:latin typeface="Codec Pro Light"/>
              </a:rPr>
              <a:t> les clients, les </a:t>
            </a:r>
            <a:r>
              <a:rPr lang="en-US" sz="2066" dirty="0" err="1">
                <a:solidFill>
                  <a:srgbClr val="000000"/>
                </a:solidFill>
                <a:latin typeface="Codec Pro Light"/>
              </a:rPr>
              <a:t>biens</a:t>
            </a:r>
            <a:r>
              <a:rPr lang="en-US" sz="2066" dirty="0">
                <a:solidFill>
                  <a:srgbClr val="000000"/>
                </a:solidFill>
                <a:latin typeface="Codec Pro Light"/>
              </a:rPr>
              <a:t> </a:t>
            </a:r>
            <a:r>
              <a:rPr lang="en-US" sz="2066" dirty="0" err="1">
                <a:solidFill>
                  <a:srgbClr val="000000"/>
                </a:solidFill>
                <a:latin typeface="Codec Pro Light"/>
              </a:rPr>
              <a:t>immobiliers</a:t>
            </a:r>
            <a:r>
              <a:rPr lang="en-US" sz="2066" dirty="0">
                <a:solidFill>
                  <a:srgbClr val="000000"/>
                </a:solidFill>
                <a:latin typeface="Codec Pro Light"/>
              </a:rPr>
              <a:t>, les transactions et le travail de </a:t>
            </a:r>
            <a:r>
              <a:rPr lang="en-US" sz="2066" dirty="0" err="1">
                <a:solidFill>
                  <a:srgbClr val="000000"/>
                </a:solidFill>
                <a:latin typeface="Codec Pro Light"/>
              </a:rPr>
              <a:t>ses</a:t>
            </a:r>
            <a:r>
              <a:rPr lang="en-US" sz="2066" dirty="0">
                <a:solidFill>
                  <a:srgbClr val="000000"/>
                </a:solidFill>
                <a:latin typeface="Codec Pro Light"/>
              </a:rPr>
              <a:t> agents. Nous </a:t>
            </a:r>
            <a:r>
              <a:rPr lang="en-US" sz="2066" dirty="0" err="1">
                <a:solidFill>
                  <a:srgbClr val="000000"/>
                </a:solidFill>
                <a:latin typeface="Codec Pro Light"/>
              </a:rPr>
              <a:t>cherchons</a:t>
            </a:r>
            <a:r>
              <a:rPr lang="en-US" sz="2066" dirty="0">
                <a:solidFill>
                  <a:srgbClr val="000000"/>
                </a:solidFill>
                <a:latin typeface="Codec Pro Light"/>
              </a:rPr>
              <a:t> à </a:t>
            </a:r>
            <a:r>
              <a:rPr lang="en-US" sz="2066" dirty="0" err="1">
                <a:solidFill>
                  <a:srgbClr val="000000"/>
                </a:solidFill>
                <a:latin typeface="Codec Pro Light"/>
              </a:rPr>
              <a:t>rendre</a:t>
            </a:r>
            <a:r>
              <a:rPr lang="en-US" sz="2066" dirty="0">
                <a:solidFill>
                  <a:srgbClr val="000000"/>
                </a:solidFill>
                <a:latin typeface="Codec Pro Light"/>
              </a:rPr>
              <a:t> le travail de </a:t>
            </a:r>
            <a:r>
              <a:rPr lang="en-US" sz="2066" dirty="0" err="1">
                <a:solidFill>
                  <a:srgbClr val="000000"/>
                </a:solidFill>
                <a:latin typeface="Codec Pro Light"/>
              </a:rPr>
              <a:t>l'agence</a:t>
            </a:r>
            <a:r>
              <a:rPr lang="en-US" sz="2066" dirty="0">
                <a:solidFill>
                  <a:srgbClr val="000000"/>
                </a:solidFill>
                <a:latin typeface="Codec Pro Light"/>
              </a:rPr>
              <a:t> plus </a:t>
            </a:r>
            <a:r>
              <a:rPr lang="en-US" sz="2066" dirty="0" err="1">
                <a:solidFill>
                  <a:srgbClr val="000000"/>
                </a:solidFill>
                <a:latin typeface="Codec Pro Light"/>
              </a:rPr>
              <a:t>efficace</a:t>
            </a:r>
            <a:r>
              <a:rPr lang="en-US" sz="2066" dirty="0">
                <a:solidFill>
                  <a:srgbClr val="000000"/>
                </a:solidFill>
                <a:latin typeface="Codec Pro Light"/>
              </a:rPr>
              <a:t> et à </a:t>
            </a:r>
            <a:r>
              <a:rPr lang="en-US" sz="2066" dirty="0" err="1">
                <a:solidFill>
                  <a:srgbClr val="000000"/>
                </a:solidFill>
                <a:latin typeface="Codec Pro Light"/>
              </a:rPr>
              <a:t>améliorer</a:t>
            </a:r>
            <a:r>
              <a:rPr lang="en-US" sz="2066" dirty="0">
                <a:solidFill>
                  <a:srgbClr val="000000"/>
                </a:solidFill>
                <a:latin typeface="Codec Pro Light"/>
              </a:rPr>
              <a:t> la </a:t>
            </a:r>
            <a:r>
              <a:rPr lang="en-US" sz="2066" dirty="0" err="1">
                <a:solidFill>
                  <a:srgbClr val="000000"/>
                </a:solidFill>
                <a:latin typeface="Codec Pro Light"/>
              </a:rPr>
              <a:t>qualité</a:t>
            </a:r>
            <a:r>
              <a:rPr lang="en-US" sz="2066" dirty="0">
                <a:solidFill>
                  <a:srgbClr val="000000"/>
                </a:solidFill>
                <a:latin typeface="Codec Pro Light"/>
              </a:rPr>
              <a:t> du service </a:t>
            </a:r>
            <a:r>
              <a:rPr lang="en-US" sz="2066" dirty="0" err="1">
                <a:solidFill>
                  <a:srgbClr val="000000"/>
                </a:solidFill>
                <a:latin typeface="Codec Pro Light"/>
              </a:rPr>
              <a:t>fourni</a:t>
            </a:r>
            <a:r>
              <a:rPr lang="en-US" sz="2066" dirty="0">
                <a:solidFill>
                  <a:srgbClr val="000000"/>
                </a:solidFill>
                <a:latin typeface="Codec Pro Light"/>
              </a:rPr>
              <a:t> aux clients.</a:t>
            </a:r>
          </a:p>
          <a:p>
            <a:pPr algn="l">
              <a:lnSpc>
                <a:spcPts val="2893"/>
              </a:lnSpc>
            </a:pPr>
            <a:r>
              <a:rPr lang="en-US" sz="2066" dirty="0">
                <a:solidFill>
                  <a:srgbClr val="000000"/>
                </a:solidFill>
                <a:latin typeface="Codec Pro Light"/>
              </a:rPr>
              <a:t>Nous </a:t>
            </a:r>
            <a:r>
              <a:rPr lang="en-US" sz="2066" dirty="0" err="1">
                <a:solidFill>
                  <a:srgbClr val="000000"/>
                </a:solidFill>
                <a:latin typeface="Codec Pro Light"/>
              </a:rPr>
              <a:t>avons</a:t>
            </a:r>
            <a:r>
              <a:rPr lang="en-US" sz="2066" dirty="0">
                <a:solidFill>
                  <a:srgbClr val="000000"/>
                </a:solidFill>
                <a:latin typeface="Codec Pro Light"/>
              </a:rPr>
              <a:t> </a:t>
            </a:r>
            <a:r>
              <a:rPr lang="en-US" sz="2066" dirty="0" err="1">
                <a:solidFill>
                  <a:srgbClr val="000000"/>
                </a:solidFill>
                <a:latin typeface="Codec Pro Light"/>
              </a:rPr>
              <a:t>opté</a:t>
            </a:r>
            <a:r>
              <a:rPr lang="en-US" sz="2066" dirty="0">
                <a:solidFill>
                  <a:srgbClr val="000000"/>
                </a:solidFill>
                <a:latin typeface="Codec Pro Light"/>
              </a:rPr>
              <a:t> pour une application de bureau </a:t>
            </a:r>
            <a:r>
              <a:rPr lang="en-US" sz="2066" dirty="0" err="1">
                <a:solidFill>
                  <a:srgbClr val="000000"/>
                </a:solidFill>
                <a:latin typeface="Codec Pro Light"/>
              </a:rPr>
              <a:t>afin</a:t>
            </a:r>
            <a:r>
              <a:rPr lang="en-US" sz="2066" dirty="0">
                <a:solidFill>
                  <a:srgbClr val="000000"/>
                </a:solidFill>
                <a:latin typeface="Codec Pro Light"/>
              </a:rPr>
              <a:t> de proposer une solution </a:t>
            </a:r>
            <a:r>
              <a:rPr lang="en-US" sz="2066" dirty="0" err="1">
                <a:solidFill>
                  <a:srgbClr val="000000"/>
                </a:solidFill>
                <a:latin typeface="Codec Pro Light"/>
              </a:rPr>
              <a:t>adaptée</a:t>
            </a:r>
            <a:r>
              <a:rPr lang="en-US" sz="2066" dirty="0">
                <a:solidFill>
                  <a:srgbClr val="000000"/>
                </a:solidFill>
                <a:latin typeface="Codec Pro Light"/>
              </a:rPr>
              <a:t> </a:t>
            </a:r>
            <a:r>
              <a:rPr lang="en-US" sz="2066" dirty="0" err="1">
                <a:solidFill>
                  <a:srgbClr val="000000"/>
                </a:solidFill>
                <a:latin typeface="Codec Pro Light"/>
              </a:rPr>
              <a:t>spécifiquement</a:t>
            </a:r>
            <a:r>
              <a:rPr lang="en-US" sz="2066" dirty="0">
                <a:solidFill>
                  <a:srgbClr val="000000"/>
                </a:solidFill>
                <a:latin typeface="Codec Pro Light"/>
              </a:rPr>
              <a:t> aux </a:t>
            </a:r>
            <a:r>
              <a:rPr lang="en-US" sz="2066" dirty="0" err="1">
                <a:solidFill>
                  <a:srgbClr val="000000"/>
                </a:solidFill>
                <a:latin typeface="Codec Pro Light"/>
              </a:rPr>
              <a:t>besoins</a:t>
            </a:r>
            <a:r>
              <a:rPr lang="en-US" sz="2066" dirty="0">
                <a:solidFill>
                  <a:srgbClr val="000000"/>
                </a:solidFill>
                <a:latin typeface="Codec Pro Light"/>
              </a:rPr>
              <a:t> de </a:t>
            </a:r>
            <a:r>
              <a:rPr lang="en-US" sz="2066" dirty="0" err="1">
                <a:solidFill>
                  <a:srgbClr val="000000"/>
                </a:solidFill>
                <a:latin typeface="Codec Pro Light"/>
              </a:rPr>
              <a:t>notre</a:t>
            </a:r>
            <a:r>
              <a:rPr lang="en-US" sz="2066" dirty="0">
                <a:solidFill>
                  <a:srgbClr val="000000"/>
                </a:solidFill>
                <a:latin typeface="Codec Pro Light"/>
              </a:rPr>
              <a:t> </a:t>
            </a:r>
            <a:r>
              <a:rPr lang="en-US" sz="2066" dirty="0" err="1">
                <a:solidFill>
                  <a:srgbClr val="000000"/>
                </a:solidFill>
                <a:latin typeface="Codec Pro Light"/>
              </a:rPr>
              <a:t>agence</a:t>
            </a:r>
            <a:r>
              <a:rPr lang="en-US" sz="2066" dirty="0">
                <a:solidFill>
                  <a:srgbClr val="000000"/>
                </a:solidFill>
                <a:latin typeface="Codec Pro Light"/>
              </a:rPr>
              <a:t>. Au </a:t>
            </a:r>
            <a:r>
              <a:rPr lang="en-US" sz="2066" dirty="0" err="1">
                <a:solidFill>
                  <a:srgbClr val="000000"/>
                </a:solidFill>
                <a:latin typeface="Codec Pro Light"/>
              </a:rPr>
              <a:t>cours</a:t>
            </a:r>
            <a:r>
              <a:rPr lang="en-US" sz="2066" dirty="0">
                <a:solidFill>
                  <a:srgbClr val="000000"/>
                </a:solidFill>
                <a:latin typeface="Codec Pro Light"/>
              </a:rPr>
              <a:t> du </a:t>
            </a:r>
            <a:r>
              <a:rPr lang="en-US" sz="2066" dirty="0" err="1">
                <a:solidFill>
                  <a:srgbClr val="000000"/>
                </a:solidFill>
                <a:latin typeface="Codec Pro Light"/>
              </a:rPr>
              <a:t>développement</a:t>
            </a:r>
            <a:r>
              <a:rPr lang="en-US" sz="2066" dirty="0">
                <a:solidFill>
                  <a:srgbClr val="000000"/>
                </a:solidFill>
                <a:latin typeface="Codec Pro Light"/>
              </a:rPr>
              <a:t>, nous </a:t>
            </a:r>
            <a:r>
              <a:rPr lang="en-US" sz="2066" dirty="0" err="1">
                <a:solidFill>
                  <a:srgbClr val="000000"/>
                </a:solidFill>
                <a:latin typeface="Codec Pro Light"/>
              </a:rPr>
              <a:t>avons</a:t>
            </a:r>
            <a:r>
              <a:rPr lang="en-US" sz="2066" dirty="0">
                <a:solidFill>
                  <a:srgbClr val="000000"/>
                </a:solidFill>
                <a:latin typeface="Codec Pro Light"/>
              </a:rPr>
              <a:t> </a:t>
            </a:r>
            <a:r>
              <a:rPr lang="en-US" sz="2066" dirty="0" err="1">
                <a:solidFill>
                  <a:srgbClr val="000000"/>
                </a:solidFill>
                <a:latin typeface="Codec Pro Light"/>
              </a:rPr>
              <a:t>rencontré</a:t>
            </a:r>
            <a:r>
              <a:rPr lang="en-US" sz="2066" dirty="0">
                <a:solidFill>
                  <a:srgbClr val="000000"/>
                </a:solidFill>
                <a:latin typeface="Codec Pro Light"/>
              </a:rPr>
              <a:t> des </a:t>
            </a:r>
            <a:r>
              <a:rPr lang="en-US" sz="2066" dirty="0" err="1">
                <a:solidFill>
                  <a:srgbClr val="000000"/>
                </a:solidFill>
                <a:latin typeface="Codec Pro Light"/>
              </a:rPr>
              <a:t>défis</a:t>
            </a:r>
            <a:r>
              <a:rPr lang="en-US" sz="2066" dirty="0">
                <a:solidFill>
                  <a:srgbClr val="000000"/>
                </a:solidFill>
                <a:latin typeface="Codec Pro Light"/>
              </a:rPr>
              <a:t>, </a:t>
            </a:r>
            <a:r>
              <a:rPr lang="en-US" sz="2066" dirty="0" err="1">
                <a:solidFill>
                  <a:srgbClr val="000000"/>
                </a:solidFill>
                <a:latin typeface="Codec Pro Light"/>
              </a:rPr>
              <a:t>notamment</a:t>
            </a:r>
            <a:r>
              <a:rPr lang="en-US" sz="2066" dirty="0">
                <a:solidFill>
                  <a:srgbClr val="000000"/>
                </a:solidFill>
                <a:latin typeface="Codec Pro Light"/>
              </a:rPr>
              <a:t> pour </a:t>
            </a:r>
            <a:r>
              <a:rPr lang="en-US" sz="2066" dirty="0" err="1">
                <a:solidFill>
                  <a:srgbClr val="000000"/>
                </a:solidFill>
                <a:latin typeface="Codec Pro Light"/>
              </a:rPr>
              <a:t>gérer</a:t>
            </a:r>
            <a:r>
              <a:rPr lang="en-US" sz="2066" dirty="0">
                <a:solidFill>
                  <a:srgbClr val="000000"/>
                </a:solidFill>
                <a:latin typeface="Codec Pro Light"/>
              </a:rPr>
              <a:t> les </a:t>
            </a:r>
            <a:r>
              <a:rPr lang="en-US" sz="2066" dirty="0" err="1">
                <a:solidFill>
                  <a:srgbClr val="000000"/>
                </a:solidFill>
                <a:latin typeface="Codec Pro Light"/>
              </a:rPr>
              <a:t>informations</a:t>
            </a:r>
            <a:r>
              <a:rPr lang="en-US" sz="2066" dirty="0">
                <a:solidFill>
                  <a:srgbClr val="000000"/>
                </a:solidFill>
                <a:latin typeface="Codec Pro Light"/>
              </a:rPr>
              <a:t> dans la base de données et </a:t>
            </a:r>
            <a:r>
              <a:rPr lang="en-US" sz="2066" dirty="0" err="1">
                <a:solidFill>
                  <a:srgbClr val="000000"/>
                </a:solidFill>
                <a:latin typeface="Codec Pro Light"/>
              </a:rPr>
              <a:t>concevoir</a:t>
            </a:r>
            <a:r>
              <a:rPr lang="en-US" sz="2066" dirty="0">
                <a:solidFill>
                  <a:srgbClr val="000000"/>
                </a:solidFill>
                <a:latin typeface="Codec Pro Light"/>
              </a:rPr>
              <a:t> des interfaces </a:t>
            </a:r>
            <a:r>
              <a:rPr lang="en-US" sz="2066" dirty="0" err="1">
                <a:solidFill>
                  <a:srgbClr val="000000"/>
                </a:solidFill>
                <a:latin typeface="Codec Pro Light"/>
              </a:rPr>
              <a:t>utilisateur</a:t>
            </a:r>
            <a:r>
              <a:rPr lang="en-US" sz="2066" dirty="0">
                <a:solidFill>
                  <a:srgbClr val="000000"/>
                </a:solidFill>
                <a:latin typeface="Codec Pro Light"/>
              </a:rPr>
              <a:t>, </a:t>
            </a:r>
            <a:r>
              <a:rPr lang="en-US" sz="2066" dirty="0" err="1">
                <a:solidFill>
                  <a:srgbClr val="000000"/>
                </a:solidFill>
                <a:latin typeface="Codec Pro Light"/>
              </a:rPr>
              <a:t>ce</a:t>
            </a:r>
            <a:r>
              <a:rPr lang="en-US" sz="2066" dirty="0">
                <a:solidFill>
                  <a:srgbClr val="000000"/>
                </a:solidFill>
                <a:latin typeface="Codec Pro Light"/>
              </a:rPr>
              <a:t> sera </a:t>
            </a:r>
            <a:r>
              <a:rPr lang="en-US" sz="2066" dirty="0" err="1">
                <a:solidFill>
                  <a:srgbClr val="000000"/>
                </a:solidFill>
                <a:latin typeface="Codec Pro Light"/>
              </a:rPr>
              <a:t>notre</a:t>
            </a:r>
            <a:r>
              <a:rPr lang="en-US" sz="2066" dirty="0">
                <a:solidFill>
                  <a:srgbClr val="000000"/>
                </a:solidFill>
                <a:latin typeface="Codec Pro Light"/>
              </a:rPr>
              <a:t> </a:t>
            </a:r>
            <a:r>
              <a:rPr lang="en-US" sz="2066" dirty="0" err="1">
                <a:solidFill>
                  <a:srgbClr val="000000"/>
                </a:solidFill>
                <a:latin typeface="Codec Pro Light"/>
              </a:rPr>
              <a:t>sujet</a:t>
            </a:r>
            <a:r>
              <a:rPr lang="en-US" sz="2066" dirty="0">
                <a:solidFill>
                  <a:srgbClr val="000000"/>
                </a:solidFill>
                <a:latin typeface="Codec Pro Light"/>
              </a:rPr>
              <a:t> de discussion plus tard.</a:t>
            </a:r>
          </a:p>
          <a:p>
            <a:pPr algn="l">
              <a:lnSpc>
                <a:spcPts val="2893"/>
              </a:lnSpc>
            </a:pPr>
            <a:endParaRPr lang="en-US" sz="2066" dirty="0">
              <a:solidFill>
                <a:srgbClr val="000000"/>
              </a:solidFill>
              <a:latin typeface="Codec Pro Light"/>
            </a:endParaRPr>
          </a:p>
          <a:p>
            <a:pPr algn="l">
              <a:lnSpc>
                <a:spcPts val="2893"/>
              </a:lnSpc>
              <a:spcBef>
                <a:spcPct val="0"/>
              </a:spcBef>
            </a:pPr>
            <a:endParaRPr lang="en-US" sz="2066" dirty="0">
              <a:solidFill>
                <a:srgbClr val="000000"/>
              </a:solidFill>
              <a:latin typeface="Codec Pro Light"/>
            </a:endParaRPr>
          </a:p>
        </p:txBody>
      </p:sp>
      <p:grpSp>
        <p:nvGrpSpPr>
          <p:cNvPr id="18" name="Group 2">
            <a:extLst>
              <a:ext uri="{FF2B5EF4-FFF2-40B4-BE49-F238E27FC236}">
                <a16:creationId xmlns:a16="http://schemas.microsoft.com/office/drawing/2014/main" id="{6E558F4D-D20A-F0EE-13AB-E43290CCCD49}"/>
              </a:ext>
            </a:extLst>
          </p:cNvPr>
          <p:cNvGrpSpPr/>
          <p:nvPr/>
        </p:nvGrpSpPr>
        <p:grpSpPr>
          <a:xfrm>
            <a:off x="1902002" y="-18954535"/>
            <a:ext cx="14167628" cy="15226613"/>
            <a:chOff x="0" y="0"/>
            <a:chExt cx="812800" cy="873554"/>
          </a:xfrm>
        </p:grpSpPr>
        <p:sp>
          <p:nvSpPr>
            <p:cNvPr id="19" name="Freeform 3">
              <a:extLst>
                <a:ext uri="{FF2B5EF4-FFF2-40B4-BE49-F238E27FC236}">
                  <a16:creationId xmlns:a16="http://schemas.microsoft.com/office/drawing/2014/main" id="{67ECE18B-B80A-17E4-C823-BE1446195E82}"/>
                </a:ext>
              </a:extLst>
            </p:cNvPr>
            <p:cNvSpPr/>
            <p:nvPr/>
          </p:nvSpPr>
          <p:spPr>
            <a:xfrm>
              <a:off x="0" y="0"/>
              <a:ext cx="812800" cy="873554"/>
            </a:xfrm>
            <a:custGeom>
              <a:avLst/>
              <a:gdLst/>
              <a:ahLst/>
              <a:cxnLst/>
              <a:rect l="l" t="t" r="r" b="b"/>
              <a:pathLst>
                <a:path w="812800" h="873554">
                  <a:moveTo>
                    <a:pt x="406400" y="0"/>
                  </a:moveTo>
                  <a:cubicBezTo>
                    <a:pt x="181951" y="0"/>
                    <a:pt x="0" y="195552"/>
                    <a:pt x="0" y="436777"/>
                  </a:cubicBezTo>
                  <a:cubicBezTo>
                    <a:pt x="0" y="678002"/>
                    <a:pt x="181951" y="873554"/>
                    <a:pt x="406400" y="873554"/>
                  </a:cubicBezTo>
                  <a:cubicBezTo>
                    <a:pt x="630849" y="873554"/>
                    <a:pt x="812800" y="678002"/>
                    <a:pt x="812800" y="436777"/>
                  </a:cubicBezTo>
                  <a:cubicBezTo>
                    <a:pt x="812800" y="195552"/>
                    <a:pt x="630849" y="0"/>
                    <a:pt x="406400" y="0"/>
                  </a:cubicBezTo>
                  <a:close/>
                </a:path>
              </a:pathLst>
            </a:custGeom>
            <a:solidFill>
              <a:srgbClr val="78BACE">
                <a:alpha val="13725"/>
              </a:srgbClr>
            </a:solidFill>
          </p:spPr>
        </p:sp>
        <p:sp>
          <p:nvSpPr>
            <p:cNvPr id="20" name="TextBox 4">
              <a:extLst>
                <a:ext uri="{FF2B5EF4-FFF2-40B4-BE49-F238E27FC236}">
                  <a16:creationId xmlns:a16="http://schemas.microsoft.com/office/drawing/2014/main" id="{A737ACD6-06F5-ECBC-F480-88795F607FE1}"/>
                </a:ext>
              </a:extLst>
            </p:cNvPr>
            <p:cNvSpPr txBox="1"/>
            <p:nvPr/>
          </p:nvSpPr>
          <p:spPr>
            <a:xfrm>
              <a:off x="76200" y="43796"/>
              <a:ext cx="660400" cy="747863"/>
            </a:xfrm>
            <a:prstGeom prst="rect">
              <a:avLst/>
            </a:prstGeom>
          </p:spPr>
          <p:txBody>
            <a:bodyPr lIns="50800" tIns="50800" rIns="50800" bIns="50800" rtlCol="0" anchor="ctr"/>
            <a:lstStyle/>
            <a:p>
              <a:pPr algn="ctr">
                <a:lnSpc>
                  <a:spcPts val="2659"/>
                </a:lnSpc>
              </a:pPr>
              <a:endParaRPr/>
            </a:p>
          </p:txBody>
        </p:sp>
      </p:grpSp>
      <p:grpSp>
        <p:nvGrpSpPr>
          <p:cNvPr id="21" name="Group 27">
            <a:extLst>
              <a:ext uri="{FF2B5EF4-FFF2-40B4-BE49-F238E27FC236}">
                <a16:creationId xmlns:a16="http://schemas.microsoft.com/office/drawing/2014/main" id="{362176EF-DFDB-8319-5C0A-42D47727F23B}"/>
              </a:ext>
            </a:extLst>
          </p:cNvPr>
          <p:cNvGrpSpPr/>
          <p:nvPr/>
        </p:nvGrpSpPr>
        <p:grpSpPr>
          <a:xfrm>
            <a:off x="16665382" y="-9504346"/>
            <a:ext cx="7205986" cy="7036978"/>
            <a:chOff x="0" y="0"/>
            <a:chExt cx="616238" cy="601785"/>
          </a:xfrm>
        </p:grpSpPr>
        <p:sp>
          <p:nvSpPr>
            <p:cNvPr id="22" name="Freeform 28">
              <a:extLst>
                <a:ext uri="{FF2B5EF4-FFF2-40B4-BE49-F238E27FC236}">
                  <a16:creationId xmlns:a16="http://schemas.microsoft.com/office/drawing/2014/main" id="{09E1DEF7-1BE4-82A1-32EA-4761F1E686E2}"/>
                </a:ext>
              </a:extLst>
            </p:cNvPr>
            <p:cNvSpPr/>
            <p:nvPr/>
          </p:nvSpPr>
          <p:spPr>
            <a:xfrm>
              <a:off x="0" y="0"/>
              <a:ext cx="616238" cy="601785"/>
            </a:xfrm>
            <a:custGeom>
              <a:avLst/>
              <a:gdLst/>
              <a:ahLst/>
              <a:cxnLst/>
              <a:rect l="l" t="t" r="r" b="b"/>
              <a:pathLst>
                <a:path w="616238" h="601785">
                  <a:moveTo>
                    <a:pt x="308119" y="0"/>
                  </a:moveTo>
                  <a:cubicBezTo>
                    <a:pt x="137950" y="0"/>
                    <a:pt x="0" y="134714"/>
                    <a:pt x="0" y="300892"/>
                  </a:cubicBezTo>
                  <a:cubicBezTo>
                    <a:pt x="0" y="467071"/>
                    <a:pt x="137950" y="601785"/>
                    <a:pt x="308119" y="601785"/>
                  </a:cubicBezTo>
                  <a:cubicBezTo>
                    <a:pt x="478288" y="601785"/>
                    <a:pt x="616238" y="467071"/>
                    <a:pt x="616238" y="300892"/>
                  </a:cubicBezTo>
                  <a:cubicBezTo>
                    <a:pt x="616238" y="134714"/>
                    <a:pt x="478288" y="0"/>
                    <a:pt x="308119" y="0"/>
                  </a:cubicBezTo>
                  <a:close/>
                </a:path>
              </a:pathLst>
            </a:custGeom>
            <a:solidFill>
              <a:srgbClr val="000000">
                <a:alpha val="0"/>
              </a:srgbClr>
            </a:solidFill>
            <a:ln w="723900" cap="sq">
              <a:solidFill>
                <a:srgbClr val="78BACE">
                  <a:alpha val="72941"/>
                </a:srgbClr>
              </a:solidFill>
              <a:prstDash val="solid"/>
              <a:miter/>
            </a:ln>
          </p:spPr>
        </p:sp>
        <p:sp>
          <p:nvSpPr>
            <p:cNvPr id="23" name="TextBox 29">
              <a:extLst>
                <a:ext uri="{FF2B5EF4-FFF2-40B4-BE49-F238E27FC236}">
                  <a16:creationId xmlns:a16="http://schemas.microsoft.com/office/drawing/2014/main" id="{128A0285-141C-0FE3-9B3A-B1C4B1FE0046}"/>
                </a:ext>
              </a:extLst>
            </p:cNvPr>
            <p:cNvSpPr txBox="1"/>
            <p:nvPr/>
          </p:nvSpPr>
          <p:spPr>
            <a:xfrm>
              <a:off x="57772" y="18317"/>
              <a:ext cx="500693" cy="527050"/>
            </a:xfrm>
            <a:prstGeom prst="rect">
              <a:avLst/>
            </a:prstGeom>
          </p:spPr>
          <p:txBody>
            <a:bodyPr lIns="50800" tIns="50800" rIns="50800" bIns="50800" rtlCol="0" anchor="ctr"/>
            <a:lstStyle/>
            <a:p>
              <a:pPr algn="ctr">
                <a:lnSpc>
                  <a:spcPts val="2659"/>
                </a:lnSpc>
              </a:pPr>
              <a:endParaRPr/>
            </a:p>
          </p:txBody>
        </p:sp>
      </p:grpSp>
      <p:grpSp>
        <p:nvGrpSpPr>
          <p:cNvPr id="24" name="Group 31">
            <a:extLst>
              <a:ext uri="{FF2B5EF4-FFF2-40B4-BE49-F238E27FC236}">
                <a16:creationId xmlns:a16="http://schemas.microsoft.com/office/drawing/2014/main" id="{BF974F46-A3D7-2E52-E05E-99C4789AD680}"/>
              </a:ext>
            </a:extLst>
          </p:cNvPr>
          <p:cNvGrpSpPr/>
          <p:nvPr/>
        </p:nvGrpSpPr>
        <p:grpSpPr>
          <a:xfrm>
            <a:off x="-6221761" y="-9281579"/>
            <a:ext cx="7205986" cy="7036978"/>
            <a:chOff x="0" y="0"/>
            <a:chExt cx="616238" cy="601785"/>
          </a:xfrm>
        </p:grpSpPr>
        <p:sp>
          <p:nvSpPr>
            <p:cNvPr id="25" name="Freeform 32">
              <a:extLst>
                <a:ext uri="{FF2B5EF4-FFF2-40B4-BE49-F238E27FC236}">
                  <a16:creationId xmlns:a16="http://schemas.microsoft.com/office/drawing/2014/main" id="{CC32838B-3DA2-634A-483C-003D0CA9FF96}"/>
                </a:ext>
              </a:extLst>
            </p:cNvPr>
            <p:cNvSpPr/>
            <p:nvPr/>
          </p:nvSpPr>
          <p:spPr>
            <a:xfrm>
              <a:off x="0" y="0"/>
              <a:ext cx="616238" cy="601785"/>
            </a:xfrm>
            <a:custGeom>
              <a:avLst/>
              <a:gdLst/>
              <a:ahLst/>
              <a:cxnLst/>
              <a:rect l="l" t="t" r="r" b="b"/>
              <a:pathLst>
                <a:path w="616238" h="601785">
                  <a:moveTo>
                    <a:pt x="308119" y="0"/>
                  </a:moveTo>
                  <a:cubicBezTo>
                    <a:pt x="137950" y="0"/>
                    <a:pt x="0" y="134714"/>
                    <a:pt x="0" y="300892"/>
                  </a:cubicBezTo>
                  <a:cubicBezTo>
                    <a:pt x="0" y="467071"/>
                    <a:pt x="137950" y="601785"/>
                    <a:pt x="308119" y="601785"/>
                  </a:cubicBezTo>
                  <a:cubicBezTo>
                    <a:pt x="478288" y="601785"/>
                    <a:pt x="616238" y="467071"/>
                    <a:pt x="616238" y="300892"/>
                  </a:cubicBezTo>
                  <a:cubicBezTo>
                    <a:pt x="616238" y="134714"/>
                    <a:pt x="478288" y="0"/>
                    <a:pt x="308119" y="0"/>
                  </a:cubicBezTo>
                  <a:close/>
                </a:path>
              </a:pathLst>
            </a:custGeom>
            <a:solidFill>
              <a:srgbClr val="000000">
                <a:alpha val="0"/>
              </a:srgbClr>
            </a:solidFill>
            <a:ln w="723900" cap="sq">
              <a:solidFill>
                <a:srgbClr val="78BACE">
                  <a:alpha val="72941"/>
                </a:srgbClr>
              </a:solidFill>
              <a:prstDash val="solid"/>
              <a:miter/>
            </a:ln>
          </p:spPr>
        </p:sp>
        <p:sp>
          <p:nvSpPr>
            <p:cNvPr id="26" name="TextBox 33">
              <a:extLst>
                <a:ext uri="{FF2B5EF4-FFF2-40B4-BE49-F238E27FC236}">
                  <a16:creationId xmlns:a16="http://schemas.microsoft.com/office/drawing/2014/main" id="{F466AD10-56B0-012F-FD19-09F7AB395BED}"/>
                </a:ext>
              </a:extLst>
            </p:cNvPr>
            <p:cNvSpPr txBox="1"/>
            <p:nvPr/>
          </p:nvSpPr>
          <p:spPr>
            <a:xfrm>
              <a:off x="57772" y="18317"/>
              <a:ext cx="500693" cy="527050"/>
            </a:xfrm>
            <a:prstGeom prst="rect">
              <a:avLst/>
            </a:prstGeom>
          </p:spPr>
          <p:txBody>
            <a:bodyPr lIns="50800" tIns="50800" rIns="50800" bIns="50800" rtlCol="0" anchor="ctr"/>
            <a:lstStyle/>
            <a:p>
              <a:pPr algn="ctr">
                <a:lnSpc>
                  <a:spcPts val="2659"/>
                </a:lnSpc>
              </a:pPr>
              <a:endParaRPr/>
            </a:p>
          </p:txBody>
        </p:sp>
      </p:grpSp>
      <p:grpSp>
        <p:nvGrpSpPr>
          <p:cNvPr id="27" name="Group 6">
            <a:extLst>
              <a:ext uri="{FF2B5EF4-FFF2-40B4-BE49-F238E27FC236}">
                <a16:creationId xmlns:a16="http://schemas.microsoft.com/office/drawing/2014/main" id="{E9D064C4-5534-7E07-D185-6A747A71DC87}"/>
              </a:ext>
            </a:extLst>
          </p:cNvPr>
          <p:cNvGrpSpPr/>
          <p:nvPr/>
        </p:nvGrpSpPr>
        <p:grpSpPr>
          <a:xfrm>
            <a:off x="6532898" y="10986825"/>
            <a:ext cx="2674965" cy="3582003"/>
            <a:chOff x="0" y="0"/>
            <a:chExt cx="3566621" cy="4776005"/>
          </a:xfrm>
        </p:grpSpPr>
        <p:grpSp>
          <p:nvGrpSpPr>
            <p:cNvPr id="28" name="Group 7">
              <a:extLst>
                <a:ext uri="{FF2B5EF4-FFF2-40B4-BE49-F238E27FC236}">
                  <a16:creationId xmlns:a16="http://schemas.microsoft.com/office/drawing/2014/main" id="{4B1ED3CB-5D6E-18D2-D9E1-B9DCFB6BF063}"/>
                </a:ext>
              </a:extLst>
            </p:cNvPr>
            <p:cNvGrpSpPr/>
            <p:nvPr/>
          </p:nvGrpSpPr>
          <p:grpSpPr>
            <a:xfrm>
              <a:off x="0" y="1220624"/>
              <a:ext cx="3566621" cy="3555380"/>
              <a:chOff x="0" y="0"/>
              <a:chExt cx="704518" cy="702297"/>
            </a:xfrm>
          </p:grpSpPr>
          <p:sp>
            <p:nvSpPr>
              <p:cNvPr id="32" name="Freeform 8">
                <a:extLst>
                  <a:ext uri="{FF2B5EF4-FFF2-40B4-BE49-F238E27FC236}">
                    <a16:creationId xmlns:a16="http://schemas.microsoft.com/office/drawing/2014/main" id="{945501D4-0750-77DE-2FC7-72A75DBD3B60}"/>
                  </a:ext>
                </a:extLst>
              </p:cNvPr>
              <p:cNvSpPr/>
              <p:nvPr/>
            </p:nvSpPr>
            <p:spPr>
              <a:xfrm>
                <a:off x="0" y="0"/>
                <a:ext cx="704518" cy="702297"/>
              </a:xfrm>
              <a:custGeom>
                <a:avLst/>
                <a:gdLst/>
                <a:ahLst/>
                <a:cxnLst/>
                <a:rect l="l" t="t" r="r" b="b"/>
                <a:pathLst>
                  <a:path w="704518" h="702297">
                    <a:moveTo>
                      <a:pt x="72355" y="0"/>
                    </a:moveTo>
                    <a:lnTo>
                      <a:pt x="632162" y="0"/>
                    </a:lnTo>
                    <a:cubicBezTo>
                      <a:pt x="651352" y="0"/>
                      <a:pt x="669756" y="7623"/>
                      <a:pt x="683325" y="21192"/>
                    </a:cubicBezTo>
                    <a:cubicBezTo>
                      <a:pt x="696895" y="34762"/>
                      <a:pt x="704518" y="53166"/>
                      <a:pt x="704518" y="72355"/>
                    </a:cubicBezTo>
                    <a:lnTo>
                      <a:pt x="704518" y="629942"/>
                    </a:lnTo>
                    <a:cubicBezTo>
                      <a:pt x="704518" y="669903"/>
                      <a:pt x="672123" y="702297"/>
                      <a:pt x="632162" y="702297"/>
                    </a:cubicBezTo>
                    <a:lnTo>
                      <a:pt x="72355" y="702297"/>
                    </a:lnTo>
                    <a:cubicBezTo>
                      <a:pt x="32395" y="702297"/>
                      <a:pt x="0" y="669903"/>
                      <a:pt x="0" y="629942"/>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33" name="TextBox 9">
                <a:extLst>
                  <a:ext uri="{FF2B5EF4-FFF2-40B4-BE49-F238E27FC236}">
                    <a16:creationId xmlns:a16="http://schemas.microsoft.com/office/drawing/2014/main" id="{7FA88DDD-7938-7051-B167-E10513517488}"/>
                  </a:ext>
                </a:extLst>
              </p:cNvPr>
              <p:cNvSpPr txBox="1"/>
              <p:nvPr/>
            </p:nvSpPr>
            <p:spPr>
              <a:xfrm>
                <a:off x="0" y="-38100"/>
                <a:ext cx="704518" cy="740397"/>
              </a:xfrm>
              <a:prstGeom prst="rect">
                <a:avLst/>
              </a:prstGeom>
            </p:spPr>
            <p:txBody>
              <a:bodyPr lIns="50800" tIns="50800" rIns="50800" bIns="50800" rtlCol="0" anchor="ctr"/>
              <a:lstStyle/>
              <a:p>
                <a:pPr algn="ctr">
                  <a:lnSpc>
                    <a:spcPts val="2659"/>
                  </a:lnSpc>
                </a:pPr>
                <a:endParaRPr/>
              </a:p>
            </p:txBody>
          </p:sp>
        </p:grpSp>
        <p:sp>
          <p:nvSpPr>
            <p:cNvPr id="29" name="Freeform 10">
              <a:extLst>
                <a:ext uri="{FF2B5EF4-FFF2-40B4-BE49-F238E27FC236}">
                  <a16:creationId xmlns:a16="http://schemas.microsoft.com/office/drawing/2014/main" id="{D4837219-0480-6984-F188-966192437836}"/>
                </a:ext>
              </a:extLst>
            </p:cNvPr>
            <p:cNvSpPr/>
            <p:nvPr/>
          </p:nvSpPr>
          <p:spPr>
            <a:xfrm>
              <a:off x="642995" y="0"/>
              <a:ext cx="2414643" cy="2414643"/>
            </a:xfrm>
            <a:custGeom>
              <a:avLst/>
              <a:gdLst/>
              <a:ahLst/>
              <a:cxnLst/>
              <a:rect l="l" t="t" r="r" b="b"/>
              <a:pathLst>
                <a:path w="2414643" h="2414643">
                  <a:moveTo>
                    <a:pt x="0" y="0"/>
                  </a:moveTo>
                  <a:lnTo>
                    <a:pt x="2414643" y="0"/>
                  </a:lnTo>
                  <a:lnTo>
                    <a:pt x="2414643" y="2414643"/>
                  </a:lnTo>
                  <a:lnTo>
                    <a:pt x="0" y="24146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0" name="TextBox 11">
              <a:extLst>
                <a:ext uri="{FF2B5EF4-FFF2-40B4-BE49-F238E27FC236}">
                  <a16:creationId xmlns:a16="http://schemas.microsoft.com/office/drawing/2014/main" id="{04680D2E-CA44-7A9E-A432-EC781711CBA0}"/>
                </a:ext>
              </a:extLst>
            </p:cNvPr>
            <p:cNvSpPr txBox="1"/>
            <p:nvPr/>
          </p:nvSpPr>
          <p:spPr>
            <a:xfrm>
              <a:off x="586393" y="2949952"/>
              <a:ext cx="2396850" cy="1193787"/>
            </a:xfrm>
            <a:prstGeom prst="rect">
              <a:avLst/>
            </a:prstGeom>
          </p:spPr>
          <p:txBody>
            <a:bodyPr lIns="0" tIns="0" rIns="0" bIns="0" rtlCol="0" anchor="t">
              <a:spAutoFit/>
            </a:bodyPr>
            <a:lstStyle/>
            <a:p>
              <a:pPr algn="ctr">
                <a:lnSpc>
                  <a:spcPts val="3463"/>
                </a:lnSpc>
                <a:spcBef>
                  <a:spcPct val="0"/>
                </a:spcBef>
              </a:pPr>
              <a:r>
                <a:rPr lang="en-US" sz="2473">
                  <a:solidFill>
                    <a:srgbClr val="3A3E46"/>
                  </a:solidFill>
                  <a:latin typeface="Codec Pro Ultra-Bold"/>
                </a:rPr>
                <a:t>Analyse des Besoins </a:t>
              </a:r>
            </a:p>
          </p:txBody>
        </p:sp>
        <p:sp>
          <p:nvSpPr>
            <p:cNvPr id="31" name="TextBox 12">
              <a:extLst>
                <a:ext uri="{FF2B5EF4-FFF2-40B4-BE49-F238E27FC236}">
                  <a16:creationId xmlns:a16="http://schemas.microsoft.com/office/drawing/2014/main" id="{084D1064-1102-4CDA-68CE-FA6CD232428E}"/>
                </a:ext>
              </a:extLst>
            </p:cNvPr>
            <p:cNvSpPr txBox="1"/>
            <p:nvPr/>
          </p:nvSpPr>
          <p:spPr>
            <a:xfrm>
              <a:off x="1107847" y="337168"/>
              <a:ext cx="1350927" cy="1547837"/>
            </a:xfrm>
            <a:prstGeom prst="rect">
              <a:avLst/>
            </a:prstGeom>
          </p:spPr>
          <p:txBody>
            <a:bodyPr lIns="0" tIns="0" rIns="0" bIns="0" rtlCol="0" anchor="t">
              <a:spAutoFit/>
            </a:bodyPr>
            <a:lstStyle/>
            <a:p>
              <a:pPr algn="ctr">
                <a:lnSpc>
                  <a:spcPts val="9195"/>
                </a:lnSpc>
                <a:spcBef>
                  <a:spcPct val="0"/>
                </a:spcBef>
              </a:pPr>
              <a:r>
                <a:rPr lang="en-US" sz="6568">
                  <a:solidFill>
                    <a:srgbClr val="3A3E46"/>
                  </a:solidFill>
                  <a:latin typeface="Codec Pro Ultra-Bold"/>
                </a:rPr>
                <a:t>02</a:t>
              </a:r>
            </a:p>
          </p:txBody>
        </p:sp>
      </p:grpSp>
      <p:grpSp>
        <p:nvGrpSpPr>
          <p:cNvPr id="34" name="Group 13">
            <a:extLst>
              <a:ext uri="{FF2B5EF4-FFF2-40B4-BE49-F238E27FC236}">
                <a16:creationId xmlns:a16="http://schemas.microsoft.com/office/drawing/2014/main" id="{53609113-8F8B-3DAC-D7BA-1141DE2E01CB}"/>
              </a:ext>
            </a:extLst>
          </p:cNvPr>
          <p:cNvGrpSpPr/>
          <p:nvPr/>
        </p:nvGrpSpPr>
        <p:grpSpPr>
          <a:xfrm>
            <a:off x="9846038" y="10986825"/>
            <a:ext cx="2674965" cy="3582003"/>
            <a:chOff x="0" y="0"/>
            <a:chExt cx="3566621" cy="4776005"/>
          </a:xfrm>
        </p:grpSpPr>
        <p:grpSp>
          <p:nvGrpSpPr>
            <p:cNvPr id="35" name="Group 14">
              <a:extLst>
                <a:ext uri="{FF2B5EF4-FFF2-40B4-BE49-F238E27FC236}">
                  <a16:creationId xmlns:a16="http://schemas.microsoft.com/office/drawing/2014/main" id="{6CF3A547-5B32-8192-3156-70F758618B2A}"/>
                </a:ext>
              </a:extLst>
            </p:cNvPr>
            <p:cNvGrpSpPr/>
            <p:nvPr/>
          </p:nvGrpSpPr>
          <p:grpSpPr>
            <a:xfrm>
              <a:off x="0" y="1207321"/>
              <a:ext cx="3566621" cy="3568683"/>
              <a:chOff x="0" y="0"/>
              <a:chExt cx="704518" cy="704925"/>
            </a:xfrm>
          </p:grpSpPr>
          <p:sp>
            <p:nvSpPr>
              <p:cNvPr id="39" name="Freeform 15">
                <a:extLst>
                  <a:ext uri="{FF2B5EF4-FFF2-40B4-BE49-F238E27FC236}">
                    <a16:creationId xmlns:a16="http://schemas.microsoft.com/office/drawing/2014/main" id="{4250B247-5EC0-C2F7-9AF9-7B0B3001AFAA}"/>
                  </a:ext>
                </a:extLst>
              </p:cNvPr>
              <p:cNvSpPr/>
              <p:nvPr/>
            </p:nvSpPr>
            <p:spPr>
              <a:xfrm>
                <a:off x="0" y="0"/>
                <a:ext cx="704518" cy="704925"/>
              </a:xfrm>
              <a:custGeom>
                <a:avLst/>
                <a:gdLst/>
                <a:ahLst/>
                <a:cxnLst/>
                <a:rect l="l" t="t" r="r" b="b"/>
                <a:pathLst>
                  <a:path w="704518" h="704925">
                    <a:moveTo>
                      <a:pt x="72355" y="0"/>
                    </a:moveTo>
                    <a:lnTo>
                      <a:pt x="632162" y="0"/>
                    </a:lnTo>
                    <a:cubicBezTo>
                      <a:pt x="651352" y="0"/>
                      <a:pt x="669756" y="7623"/>
                      <a:pt x="683325" y="21192"/>
                    </a:cubicBezTo>
                    <a:cubicBezTo>
                      <a:pt x="696895" y="34762"/>
                      <a:pt x="704518" y="53166"/>
                      <a:pt x="704518" y="72355"/>
                    </a:cubicBezTo>
                    <a:lnTo>
                      <a:pt x="704518" y="632570"/>
                    </a:lnTo>
                    <a:cubicBezTo>
                      <a:pt x="704518" y="672531"/>
                      <a:pt x="672123" y="704925"/>
                      <a:pt x="632162" y="704925"/>
                    </a:cubicBezTo>
                    <a:lnTo>
                      <a:pt x="72355" y="704925"/>
                    </a:lnTo>
                    <a:cubicBezTo>
                      <a:pt x="32395" y="704925"/>
                      <a:pt x="0" y="672531"/>
                      <a:pt x="0" y="632570"/>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40" name="TextBox 16">
                <a:extLst>
                  <a:ext uri="{FF2B5EF4-FFF2-40B4-BE49-F238E27FC236}">
                    <a16:creationId xmlns:a16="http://schemas.microsoft.com/office/drawing/2014/main" id="{87388745-F556-1729-8857-52A3CDBB13C7}"/>
                  </a:ext>
                </a:extLst>
              </p:cNvPr>
              <p:cNvSpPr txBox="1"/>
              <p:nvPr/>
            </p:nvSpPr>
            <p:spPr>
              <a:xfrm>
                <a:off x="0" y="-38100"/>
                <a:ext cx="704518" cy="743025"/>
              </a:xfrm>
              <a:prstGeom prst="rect">
                <a:avLst/>
              </a:prstGeom>
            </p:spPr>
            <p:txBody>
              <a:bodyPr lIns="50800" tIns="50800" rIns="50800" bIns="50800" rtlCol="0" anchor="ctr"/>
              <a:lstStyle/>
              <a:p>
                <a:pPr algn="ctr">
                  <a:lnSpc>
                    <a:spcPts val="2659"/>
                  </a:lnSpc>
                </a:pPr>
                <a:endParaRPr/>
              </a:p>
            </p:txBody>
          </p:sp>
        </p:grpSp>
        <p:sp>
          <p:nvSpPr>
            <p:cNvPr id="36" name="Freeform 17">
              <a:extLst>
                <a:ext uri="{FF2B5EF4-FFF2-40B4-BE49-F238E27FC236}">
                  <a16:creationId xmlns:a16="http://schemas.microsoft.com/office/drawing/2014/main" id="{17EDA2C4-5A71-E284-44EC-096339E52D82}"/>
                </a:ext>
              </a:extLst>
            </p:cNvPr>
            <p:cNvSpPr/>
            <p:nvPr/>
          </p:nvSpPr>
          <p:spPr>
            <a:xfrm>
              <a:off x="575989" y="0"/>
              <a:ext cx="2414643" cy="2414643"/>
            </a:xfrm>
            <a:custGeom>
              <a:avLst/>
              <a:gdLst/>
              <a:ahLst/>
              <a:cxnLst/>
              <a:rect l="l" t="t" r="r" b="b"/>
              <a:pathLst>
                <a:path w="2414643" h="2414643">
                  <a:moveTo>
                    <a:pt x="0" y="0"/>
                  </a:moveTo>
                  <a:lnTo>
                    <a:pt x="2414643" y="0"/>
                  </a:lnTo>
                  <a:lnTo>
                    <a:pt x="2414643" y="2414643"/>
                  </a:lnTo>
                  <a:lnTo>
                    <a:pt x="0" y="24146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7" name="TextBox 18">
              <a:extLst>
                <a:ext uri="{FF2B5EF4-FFF2-40B4-BE49-F238E27FC236}">
                  <a16:creationId xmlns:a16="http://schemas.microsoft.com/office/drawing/2014/main" id="{7CF68569-1705-FF4B-98F0-F6A388F630C8}"/>
                </a:ext>
              </a:extLst>
            </p:cNvPr>
            <p:cNvSpPr txBox="1"/>
            <p:nvPr/>
          </p:nvSpPr>
          <p:spPr>
            <a:xfrm>
              <a:off x="353647" y="2654371"/>
              <a:ext cx="2859327" cy="1784949"/>
            </a:xfrm>
            <a:prstGeom prst="rect">
              <a:avLst/>
            </a:prstGeom>
          </p:spPr>
          <p:txBody>
            <a:bodyPr lIns="0" tIns="0" rIns="0" bIns="0" rtlCol="0" anchor="t">
              <a:spAutoFit/>
            </a:bodyPr>
            <a:lstStyle/>
            <a:p>
              <a:pPr algn="ctr">
                <a:lnSpc>
                  <a:spcPts val="3463"/>
                </a:lnSpc>
                <a:spcBef>
                  <a:spcPct val="0"/>
                </a:spcBef>
              </a:pPr>
              <a:r>
                <a:rPr lang="en-US" sz="2473">
                  <a:solidFill>
                    <a:srgbClr val="3A3E46"/>
                  </a:solidFill>
                  <a:latin typeface="Codec Pro Ultra-Bold"/>
                </a:rPr>
                <a:t>Architecture de l'Application </a:t>
              </a:r>
            </a:p>
          </p:txBody>
        </p:sp>
        <p:sp>
          <p:nvSpPr>
            <p:cNvPr id="38" name="TextBox 19">
              <a:extLst>
                <a:ext uri="{FF2B5EF4-FFF2-40B4-BE49-F238E27FC236}">
                  <a16:creationId xmlns:a16="http://schemas.microsoft.com/office/drawing/2014/main" id="{369454C6-461A-A35C-8068-AD6716F0FF97}"/>
                </a:ext>
              </a:extLst>
            </p:cNvPr>
            <p:cNvSpPr txBox="1"/>
            <p:nvPr/>
          </p:nvSpPr>
          <p:spPr>
            <a:xfrm>
              <a:off x="1107677" y="323865"/>
              <a:ext cx="1350927" cy="1547837"/>
            </a:xfrm>
            <a:prstGeom prst="rect">
              <a:avLst/>
            </a:prstGeom>
          </p:spPr>
          <p:txBody>
            <a:bodyPr lIns="0" tIns="0" rIns="0" bIns="0" rtlCol="0" anchor="t">
              <a:spAutoFit/>
            </a:bodyPr>
            <a:lstStyle/>
            <a:p>
              <a:pPr algn="ctr">
                <a:lnSpc>
                  <a:spcPts val="9195"/>
                </a:lnSpc>
                <a:spcBef>
                  <a:spcPct val="0"/>
                </a:spcBef>
              </a:pPr>
              <a:r>
                <a:rPr lang="en-US" sz="6568">
                  <a:solidFill>
                    <a:srgbClr val="3A3E46"/>
                  </a:solidFill>
                  <a:latin typeface="Codec Pro Ultra-Bold"/>
                </a:rPr>
                <a:t>03</a:t>
              </a:r>
            </a:p>
          </p:txBody>
        </p:sp>
      </p:grpSp>
      <p:grpSp>
        <p:nvGrpSpPr>
          <p:cNvPr id="41" name="Group 20">
            <a:extLst>
              <a:ext uri="{FF2B5EF4-FFF2-40B4-BE49-F238E27FC236}">
                <a16:creationId xmlns:a16="http://schemas.microsoft.com/office/drawing/2014/main" id="{F2022641-F526-7599-177A-B68823A397F0}"/>
              </a:ext>
            </a:extLst>
          </p:cNvPr>
          <p:cNvGrpSpPr/>
          <p:nvPr/>
        </p:nvGrpSpPr>
        <p:grpSpPr>
          <a:xfrm>
            <a:off x="13158924" y="10986825"/>
            <a:ext cx="2674965" cy="3582003"/>
            <a:chOff x="0" y="0"/>
            <a:chExt cx="3566621" cy="4776005"/>
          </a:xfrm>
        </p:grpSpPr>
        <p:grpSp>
          <p:nvGrpSpPr>
            <p:cNvPr id="42" name="Group 21">
              <a:extLst>
                <a:ext uri="{FF2B5EF4-FFF2-40B4-BE49-F238E27FC236}">
                  <a16:creationId xmlns:a16="http://schemas.microsoft.com/office/drawing/2014/main" id="{650BE674-3249-A617-49AC-F36A5B79F856}"/>
                </a:ext>
              </a:extLst>
            </p:cNvPr>
            <p:cNvGrpSpPr/>
            <p:nvPr/>
          </p:nvGrpSpPr>
          <p:grpSpPr>
            <a:xfrm>
              <a:off x="0" y="1207321"/>
              <a:ext cx="3566621" cy="3568683"/>
              <a:chOff x="0" y="0"/>
              <a:chExt cx="704518" cy="704925"/>
            </a:xfrm>
          </p:grpSpPr>
          <p:sp>
            <p:nvSpPr>
              <p:cNvPr id="46" name="Freeform 22">
                <a:extLst>
                  <a:ext uri="{FF2B5EF4-FFF2-40B4-BE49-F238E27FC236}">
                    <a16:creationId xmlns:a16="http://schemas.microsoft.com/office/drawing/2014/main" id="{5AE469E8-A6F9-CD0B-49F8-837E75A58856}"/>
                  </a:ext>
                </a:extLst>
              </p:cNvPr>
              <p:cNvSpPr/>
              <p:nvPr/>
            </p:nvSpPr>
            <p:spPr>
              <a:xfrm>
                <a:off x="0" y="0"/>
                <a:ext cx="704518" cy="704925"/>
              </a:xfrm>
              <a:custGeom>
                <a:avLst/>
                <a:gdLst/>
                <a:ahLst/>
                <a:cxnLst/>
                <a:rect l="l" t="t" r="r" b="b"/>
                <a:pathLst>
                  <a:path w="704518" h="704925">
                    <a:moveTo>
                      <a:pt x="72355" y="0"/>
                    </a:moveTo>
                    <a:lnTo>
                      <a:pt x="632162" y="0"/>
                    </a:lnTo>
                    <a:cubicBezTo>
                      <a:pt x="651352" y="0"/>
                      <a:pt x="669756" y="7623"/>
                      <a:pt x="683325" y="21192"/>
                    </a:cubicBezTo>
                    <a:cubicBezTo>
                      <a:pt x="696895" y="34762"/>
                      <a:pt x="704518" y="53166"/>
                      <a:pt x="704518" y="72355"/>
                    </a:cubicBezTo>
                    <a:lnTo>
                      <a:pt x="704518" y="632570"/>
                    </a:lnTo>
                    <a:cubicBezTo>
                      <a:pt x="704518" y="672531"/>
                      <a:pt x="672123" y="704925"/>
                      <a:pt x="632162" y="704925"/>
                    </a:cubicBezTo>
                    <a:lnTo>
                      <a:pt x="72355" y="704925"/>
                    </a:lnTo>
                    <a:cubicBezTo>
                      <a:pt x="32395" y="704925"/>
                      <a:pt x="0" y="672531"/>
                      <a:pt x="0" y="632570"/>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47" name="TextBox 23">
                <a:extLst>
                  <a:ext uri="{FF2B5EF4-FFF2-40B4-BE49-F238E27FC236}">
                    <a16:creationId xmlns:a16="http://schemas.microsoft.com/office/drawing/2014/main" id="{4B42A67A-A35A-C6AA-FE6D-8617004F1AF6}"/>
                  </a:ext>
                </a:extLst>
              </p:cNvPr>
              <p:cNvSpPr txBox="1"/>
              <p:nvPr/>
            </p:nvSpPr>
            <p:spPr>
              <a:xfrm>
                <a:off x="0" y="-38100"/>
                <a:ext cx="704518" cy="743025"/>
              </a:xfrm>
              <a:prstGeom prst="rect">
                <a:avLst/>
              </a:prstGeom>
            </p:spPr>
            <p:txBody>
              <a:bodyPr lIns="50800" tIns="50800" rIns="50800" bIns="50800" rtlCol="0" anchor="ctr"/>
              <a:lstStyle/>
              <a:p>
                <a:pPr algn="ctr">
                  <a:lnSpc>
                    <a:spcPts val="2659"/>
                  </a:lnSpc>
                </a:pPr>
                <a:endParaRPr/>
              </a:p>
            </p:txBody>
          </p:sp>
        </p:grpSp>
        <p:sp>
          <p:nvSpPr>
            <p:cNvPr id="43" name="Freeform 24">
              <a:extLst>
                <a:ext uri="{FF2B5EF4-FFF2-40B4-BE49-F238E27FC236}">
                  <a16:creationId xmlns:a16="http://schemas.microsoft.com/office/drawing/2014/main" id="{E410518A-F32A-CFDC-C415-BD058CE2DEC4}"/>
                </a:ext>
              </a:extLst>
            </p:cNvPr>
            <p:cNvSpPr/>
            <p:nvPr/>
          </p:nvSpPr>
          <p:spPr>
            <a:xfrm>
              <a:off x="575989" y="0"/>
              <a:ext cx="2414643" cy="2414643"/>
            </a:xfrm>
            <a:custGeom>
              <a:avLst/>
              <a:gdLst/>
              <a:ahLst/>
              <a:cxnLst/>
              <a:rect l="l" t="t" r="r" b="b"/>
              <a:pathLst>
                <a:path w="2414643" h="2414643">
                  <a:moveTo>
                    <a:pt x="0" y="0"/>
                  </a:moveTo>
                  <a:lnTo>
                    <a:pt x="2414643" y="0"/>
                  </a:lnTo>
                  <a:lnTo>
                    <a:pt x="2414643" y="2414643"/>
                  </a:lnTo>
                  <a:lnTo>
                    <a:pt x="0" y="24146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4" name="TextBox 25">
              <a:extLst>
                <a:ext uri="{FF2B5EF4-FFF2-40B4-BE49-F238E27FC236}">
                  <a16:creationId xmlns:a16="http://schemas.microsoft.com/office/drawing/2014/main" id="{1174EB9C-D479-656D-55A9-3030E21D8A71}"/>
                </a:ext>
              </a:extLst>
            </p:cNvPr>
            <p:cNvSpPr txBox="1"/>
            <p:nvPr/>
          </p:nvSpPr>
          <p:spPr>
            <a:xfrm>
              <a:off x="419440" y="2949952"/>
              <a:ext cx="2762378" cy="1193787"/>
            </a:xfrm>
            <a:prstGeom prst="rect">
              <a:avLst/>
            </a:prstGeom>
          </p:spPr>
          <p:txBody>
            <a:bodyPr lIns="0" tIns="0" rIns="0" bIns="0" rtlCol="0" anchor="t">
              <a:spAutoFit/>
            </a:bodyPr>
            <a:lstStyle/>
            <a:p>
              <a:pPr algn="ctr">
                <a:lnSpc>
                  <a:spcPts val="3463"/>
                </a:lnSpc>
                <a:spcBef>
                  <a:spcPct val="0"/>
                </a:spcBef>
              </a:pPr>
              <a:r>
                <a:rPr lang="en-US" sz="2473" dirty="0">
                  <a:solidFill>
                    <a:srgbClr val="3A3E46"/>
                  </a:solidFill>
                  <a:latin typeface="Codec Pro Ultra-Bold"/>
                </a:rPr>
                <a:t>Technologies </a:t>
              </a:r>
              <a:r>
                <a:rPr lang="en-US" sz="2473" dirty="0" err="1">
                  <a:solidFill>
                    <a:srgbClr val="3A3E46"/>
                  </a:solidFill>
                  <a:latin typeface="Codec Pro Ultra-Bold"/>
                </a:rPr>
                <a:t>Utilisées</a:t>
              </a:r>
              <a:r>
                <a:rPr lang="en-US" sz="2473" dirty="0">
                  <a:solidFill>
                    <a:srgbClr val="3A3E46"/>
                  </a:solidFill>
                  <a:latin typeface="Codec Pro Ultra-Bold"/>
                </a:rPr>
                <a:t> </a:t>
              </a:r>
            </a:p>
          </p:txBody>
        </p:sp>
        <p:sp>
          <p:nvSpPr>
            <p:cNvPr id="45" name="TextBox 26">
              <a:extLst>
                <a:ext uri="{FF2B5EF4-FFF2-40B4-BE49-F238E27FC236}">
                  <a16:creationId xmlns:a16="http://schemas.microsoft.com/office/drawing/2014/main" id="{D50DB21B-365C-2110-10D6-46A1E7175561}"/>
                </a:ext>
              </a:extLst>
            </p:cNvPr>
            <p:cNvSpPr txBox="1"/>
            <p:nvPr/>
          </p:nvSpPr>
          <p:spPr>
            <a:xfrm>
              <a:off x="947843" y="337168"/>
              <a:ext cx="1670935" cy="1547837"/>
            </a:xfrm>
            <a:prstGeom prst="rect">
              <a:avLst/>
            </a:prstGeom>
          </p:spPr>
          <p:txBody>
            <a:bodyPr lIns="0" tIns="0" rIns="0" bIns="0" rtlCol="0" anchor="t">
              <a:spAutoFit/>
            </a:bodyPr>
            <a:lstStyle/>
            <a:p>
              <a:pPr algn="ctr">
                <a:lnSpc>
                  <a:spcPts val="9195"/>
                </a:lnSpc>
                <a:spcBef>
                  <a:spcPct val="0"/>
                </a:spcBef>
              </a:pPr>
              <a:r>
                <a:rPr lang="en-US" sz="6568">
                  <a:solidFill>
                    <a:srgbClr val="3A3E46"/>
                  </a:solidFill>
                  <a:latin typeface="Codec Pro Ultra-Bold"/>
                </a:rPr>
                <a:t>04</a:t>
              </a:r>
            </a:p>
          </p:txBody>
        </p:sp>
      </p:grpSp>
      <p:grpSp>
        <p:nvGrpSpPr>
          <p:cNvPr id="48" name="Group 37">
            <a:extLst>
              <a:ext uri="{FF2B5EF4-FFF2-40B4-BE49-F238E27FC236}">
                <a16:creationId xmlns:a16="http://schemas.microsoft.com/office/drawing/2014/main" id="{A31333BA-CA66-FD67-4A1B-3DB2E53DA4E0}"/>
              </a:ext>
            </a:extLst>
          </p:cNvPr>
          <p:cNvGrpSpPr/>
          <p:nvPr/>
        </p:nvGrpSpPr>
        <p:grpSpPr>
          <a:xfrm>
            <a:off x="3222018" y="10996802"/>
            <a:ext cx="2674965" cy="3572026"/>
            <a:chOff x="0" y="0"/>
            <a:chExt cx="3566621" cy="4762702"/>
          </a:xfrm>
        </p:grpSpPr>
        <p:grpSp>
          <p:nvGrpSpPr>
            <p:cNvPr id="49" name="Group 38">
              <a:extLst>
                <a:ext uri="{FF2B5EF4-FFF2-40B4-BE49-F238E27FC236}">
                  <a16:creationId xmlns:a16="http://schemas.microsoft.com/office/drawing/2014/main" id="{1A34373F-40F7-6241-F5A4-4E118EDC2C34}"/>
                </a:ext>
              </a:extLst>
            </p:cNvPr>
            <p:cNvGrpSpPr/>
            <p:nvPr/>
          </p:nvGrpSpPr>
          <p:grpSpPr>
            <a:xfrm>
              <a:off x="0" y="1194018"/>
              <a:ext cx="3566621" cy="3568683"/>
              <a:chOff x="0" y="0"/>
              <a:chExt cx="704518" cy="704925"/>
            </a:xfrm>
          </p:grpSpPr>
          <p:sp>
            <p:nvSpPr>
              <p:cNvPr id="53" name="Freeform 39">
                <a:extLst>
                  <a:ext uri="{FF2B5EF4-FFF2-40B4-BE49-F238E27FC236}">
                    <a16:creationId xmlns:a16="http://schemas.microsoft.com/office/drawing/2014/main" id="{4C7DFA67-F8C5-F12A-DEF3-F3243DCB62A8}"/>
                  </a:ext>
                </a:extLst>
              </p:cNvPr>
              <p:cNvSpPr/>
              <p:nvPr/>
            </p:nvSpPr>
            <p:spPr>
              <a:xfrm>
                <a:off x="0" y="0"/>
                <a:ext cx="704518" cy="704925"/>
              </a:xfrm>
              <a:custGeom>
                <a:avLst/>
                <a:gdLst/>
                <a:ahLst/>
                <a:cxnLst/>
                <a:rect l="l" t="t" r="r" b="b"/>
                <a:pathLst>
                  <a:path w="704518" h="704925">
                    <a:moveTo>
                      <a:pt x="72355" y="0"/>
                    </a:moveTo>
                    <a:lnTo>
                      <a:pt x="632162" y="0"/>
                    </a:lnTo>
                    <a:cubicBezTo>
                      <a:pt x="651352" y="0"/>
                      <a:pt x="669756" y="7623"/>
                      <a:pt x="683325" y="21192"/>
                    </a:cubicBezTo>
                    <a:cubicBezTo>
                      <a:pt x="696895" y="34762"/>
                      <a:pt x="704518" y="53166"/>
                      <a:pt x="704518" y="72355"/>
                    </a:cubicBezTo>
                    <a:lnTo>
                      <a:pt x="704518" y="632570"/>
                    </a:lnTo>
                    <a:cubicBezTo>
                      <a:pt x="704518" y="672531"/>
                      <a:pt x="672123" y="704925"/>
                      <a:pt x="632162" y="704925"/>
                    </a:cubicBezTo>
                    <a:lnTo>
                      <a:pt x="72355" y="704925"/>
                    </a:lnTo>
                    <a:cubicBezTo>
                      <a:pt x="32395" y="704925"/>
                      <a:pt x="0" y="672531"/>
                      <a:pt x="0" y="632570"/>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54" name="TextBox 40">
                <a:extLst>
                  <a:ext uri="{FF2B5EF4-FFF2-40B4-BE49-F238E27FC236}">
                    <a16:creationId xmlns:a16="http://schemas.microsoft.com/office/drawing/2014/main" id="{EB2FDCC9-2941-B799-2B9E-84C6A190A2F6}"/>
                  </a:ext>
                </a:extLst>
              </p:cNvPr>
              <p:cNvSpPr txBox="1"/>
              <p:nvPr/>
            </p:nvSpPr>
            <p:spPr>
              <a:xfrm>
                <a:off x="0" y="-38100"/>
                <a:ext cx="704518" cy="743025"/>
              </a:xfrm>
              <a:prstGeom prst="rect">
                <a:avLst/>
              </a:prstGeom>
            </p:spPr>
            <p:txBody>
              <a:bodyPr lIns="50800" tIns="50800" rIns="50800" bIns="50800" rtlCol="0" anchor="ctr"/>
              <a:lstStyle/>
              <a:p>
                <a:pPr algn="ctr">
                  <a:lnSpc>
                    <a:spcPts val="2659"/>
                  </a:lnSpc>
                </a:pPr>
                <a:endParaRPr/>
              </a:p>
            </p:txBody>
          </p:sp>
        </p:grpSp>
        <p:sp>
          <p:nvSpPr>
            <p:cNvPr id="50" name="Freeform 41">
              <a:extLst>
                <a:ext uri="{FF2B5EF4-FFF2-40B4-BE49-F238E27FC236}">
                  <a16:creationId xmlns:a16="http://schemas.microsoft.com/office/drawing/2014/main" id="{378B92E1-0E3C-62D5-73A0-4096A336BC27}"/>
                </a:ext>
              </a:extLst>
            </p:cNvPr>
            <p:cNvSpPr/>
            <p:nvPr/>
          </p:nvSpPr>
          <p:spPr>
            <a:xfrm>
              <a:off x="575989" y="0"/>
              <a:ext cx="2414643" cy="2414643"/>
            </a:xfrm>
            <a:custGeom>
              <a:avLst/>
              <a:gdLst/>
              <a:ahLst/>
              <a:cxnLst/>
              <a:rect l="l" t="t" r="r" b="b"/>
              <a:pathLst>
                <a:path w="2414643" h="2414643">
                  <a:moveTo>
                    <a:pt x="0" y="0"/>
                  </a:moveTo>
                  <a:lnTo>
                    <a:pt x="2414643" y="0"/>
                  </a:lnTo>
                  <a:lnTo>
                    <a:pt x="2414643" y="2414643"/>
                  </a:lnTo>
                  <a:lnTo>
                    <a:pt x="0" y="24146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1" name="TextBox 42">
              <a:extLst>
                <a:ext uri="{FF2B5EF4-FFF2-40B4-BE49-F238E27FC236}">
                  <a16:creationId xmlns:a16="http://schemas.microsoft.com/office/drawing/2014/main" id="{862EFDFB-11DE-2699-EBCB-0FDA54354146}"/>
                </a:ext>
              </a:extLst>
            </p:cNvPr>
            <p:cNvSpPr txBox="1"/>
            <p:nvPr/>
          </p:nvSpPr>
          <p:spPr>
            <a:xfrm>
              <a:off x="1107847" y="323865"/>
              <a:ext cx="1350927" cy="1547837"/>
            </a:xfrm>
            <a:prstGeom prst="rect">
              <a:avLst/>
            </a:prstGeom>
          </p:spPr>
          <p:txBody>
            <a:bodyPr lIns="0" tIns="0" rIns="0" bIns="0" rtlCol="0" anchor="t">
              <a:spAutoFit/>
            </a:bodyPr>
            <a:lstStyle/>
            <a:p>
              <a:pPr algn="ctr">
                <a:lnSpc>
                  <a:spcPts val="9195"/>
                </a:lnSpc>
                <a:spcBef>
                  <a:spcPct val="0"/>
                </a:spcBef>
              </a:pPr>
              <a:r>
                <a:rPr lang="en-US" sz="6568">
                  <a:solidFill>
                    <a:srgbClr val="3A3E46"/>
                  </a:solidFill>
                  <a:latin typeface="Codec Pro Ultra-Bold"/>
                </a:rPr>
                <a:t>01</a:t>
              </a:r>
            </a:p>
          </p:txBody>
        </p:sp>
        <p:sp>
          <p:nvSpPr>
            <p:cNvPr id="52" name="TextBox 43">
              <a:extLst>
                <a:ext uri="{FF2B5EF4-FFF2-40B4-BE49-F238E27FC236}">
                  <a16:creationId xmlns:a16="http://schemas.microsoft.com/office/drawing/2014/main" id="{FDE043E4-7225-3987-F227-2559CA84FA44}"/>
                </a:ext>
              </a:extLst>
            </p:cNvPr>
            <p:cNvSpPr txBox="1"/>
            <p:nvPr/>
          </p:nvSpPr>
          <p:spPr>
            <a:xfrm>
              <a:off x="419289" y="2936649"/>
              <a:ext cx="2728042" cy="1193787"/>
            </a:xfrm>
            <a:prstGeom prst="rect">
              <a:avLst/>
            </a:prstGeom>
          </p:spPr>
          <p:txBody>
            <a:bodyPr lIns="0" tIns="0" rIns="0" bIns="0" rtlCol="0" anchor="t">
              <a:spAutoFit/>
            </a:bodyPr>
            <a:lstStyle/>
            <a:p>
              <a:pPr algn="ctr">
                <a:lnSpc>
                  <a:spcPts val="3463"/>
                </a:lnSpc>
                <a:spcBef>
                  <a:spcPct val="0"/>
                </a:spcBef>
              </a:pPr>
              <a:r>
                <a:rPr lang="en-US" sz="2473">
                  <a:solidFill>
                    <a:srgbClr val="3A3E46"/>
                  </a:solidFill>
                  <a:latin typeface="Codec Pro Ultra-Bold"/>
                </a:rPr>
                <a:t>Introduction au Projet </a:t>
              </a:r>
            </a:p>
          </p:txBody>
        </p:sp>
      </p:grpSp>
      <p:grpSp>
        <p:nvGrpSpPr>
          <p:cNvPr id="55" name="Group 44">
            <a:extLst>
              <a:ext uri="{FF2B5EF4-FFF2-40B4-BE49-F238E27FC236}">
                <a16:creationId xmlns:a16="http://schemas.microsoft.com/office/drawing/2014/main" id="{389CB8B0-BB17-D889-DDAF-4DE67EAC4687}"/>
              </a:ext>
            </a:extLst>
          </p:cNvPr>
          <p:cNvGrpSpPr/>
          <p:nvPr/>
        </p:nvGrpSpPr>
        <p:grpSpPr>
          <a:xfrm>
            <a:off x="3312521" y="16500686"/>
            <a:ext cx="2674965" cy="3192763"/>
            <a:chOff x="0" y="0"/>
            <a:chExt cx="3566621" cy="4257017"/>
          </a:xfrm>
        </p:grpSpPr>
        <p:grpSp>
          <p:nvGrpSpPr>
            <p:cNvPr id="56" name="Group 45">
              <a:extLst>
                <a:ext uri="{FF2B5EF4-FFF2-40B4-BE49-F238E27FC236}">
                  <a16:creationId xmlns:a16="http://schemas.microsoft.com/office/drawing/2014/main" id="{F647E5E4-3407-78D7-B365-0DB0ED4EE3E5}"/>
                </a:ext>
              </a:extLst>
            </p:cNvPr>
            <p:cNvGrpSpPr/>
            <p:nvPr/>
          </p:nvGrpSpPr>
          <p:grpSpPr>
            <a:xfrm>
              <a:off x="0" y="688334"/>
              <a:ext cx="3566621" cy="3568683"/>
              <a:chOff x="0" y="0"/>
              <a:chExt cx="704518" cy="704925"/>
            </a:xfrm>
          </p:grpSpPr>
          <p:sp>
            <p:nvSpPr>
              <p:cNvPr id="60" name="Freeform 46">
                <a:extLst>
                  <a:ext uri="{FF2B5EF4-FFF2-40B4-BE49-F238E27FC236}">
                    <a16:creationId xmlns:a16="http://schemas.microsoft.com/office/drawing/2014/main" id="{9786274A-E955-F6CA-5EF2-C4D348F8FF9C}"/>
                  </a:ext>
                </a:extLst>
              </p:cNvPr>
              <p:cNvSpPr/>
              <p:nvPr/>
            </p:nvSpPr>
            <p:spPr>
              <a:xfrm>
                <a:off x="0" y="0"/>
                <a:ext cx="704518" cy="704925"/>
              </a:xfrm>
              <a:custGeom>
                <a:avLst/>
                <a:gdLst/>
                <a:ahLst/>
                <a:cxnLst/>
                <a:rect l="l" t="t" r="r" b="b"/>
                <a:pathLst>
                  <a:path w="704518" h="704925">
                    <a:moveTo>
                      <a:pt x="72355" y="0"/>
                    </a:moveTo>
                    <a:lnTo>
                      <a:pt x="632162" y="0"/>
                    </a:lnTo>
                    <a:cubicBezTo>
                      <a:pt x="651352" y="0"/>
                      <a:pt x="669756" y="7623"/>
                      <a:pt x="683325" y="21192"/>
                    </a:cubicBezTo>
                    <a:cubicBezTo>
                      <a:pt x="696895" y="34762"/>
                      <a:pt x="704518" y="53166"/>
                      <a:pt x="704518" y="72355"/>
                    </a:cubicBezTo>
                    <a:lnTo>
                      <a:pt x="704518" y="632570"/>
                    </a:lnTo>
                    <a:cubicBezTo>
                      <a:pt x="704518" y="672531"/>
                      <a:pt x="672123" y="704925"/>
                      <a:pt x="632162" y="704925"/>
                    </a:cubicBezTo>
                    <a:lnTo>
                      <a:pt x="72355" y="704925"/>
                    </a:lnTo>
                    <a:cubicBezTo>
                      <a:pt x="32395" y="704925"/>
                      <a:pt x="0" y="672531"/>
                      <a:pt x="0" y="632570"/>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61" name="TextBox 47">
                <a:extLst>
                  <a:ext uri="{FF2B5EF4-FFF2-40B4-BE49-F238E27FC236}">
                    <a16:creationId xmlns:a16="http://schemas.microsoft.com/office/drawing/2014/main" id="{0141968C-5192-D87D-3DB2-EC89884A9C9F}"/>
                  </a:ext>
                </a:extLst>
              </p:cNvPr>
              <p:cNvSpPr txBox="1"/>
              <p:nvPr/>
            </p:nvSpPr>
            <p:spPr>
              <a:xfrm>
                <a:off x="0" y="-38100"/>
                <a:ext cx="704518" cy="743025"/>
              </a:xfrm>
              <a:prstGeom prst="rect">
                <a:avLst/>
              </a:prstGeom>
            </p:spPr>
            <p:txBody>
              <a:bodyPr lIns="50800" tIns="50800" rIns="50800" bIns="50800" rtlCol="0" anchor="ctr"/>
              <a:lstStyle/>
              <a:p>
                <a:pPr algn="ctr">
                  <a:lnSpc>
                    <a:spcPts val="2659"/>
                  </a:lnSpc>
                </a:pPr>
                <a:endParaRPr/>
              </a:p>
            </p:txBody>
          </p:sp>
        </p:grpSp>
        <p:sp>
          <p:nvSpPr>
            <p:cNvPr id="57" name="Freeform 48">
              <a:extLst>
                <a:ext uri="{FF2B5EF4-FFF2-40B4-BE49-F238E27FC236}">
                  <a16:creationId xmlns:a16="http://schemas.microsoft.com/office/drawing/2014/main" id="{C2AB8E94-958A-9D02-4F87-062B649712B0}"/>
                </a:ext>
              </a:extLst>
            </p:cNvPr>
            <p:cNvSpPr/>
            <p:nvPr/>
          </p:nvSpPr>
          <p:spPr>
            <a:xfrm>
              <a:off x="575989" y="0"/>
              <a:ext cx="2414643" cy="2414643"/>
            </a:xfrm>
            <a:custGeom>
              <a:avLst/>
              <a:gdLst/>
              <a:ahLst/>
              <a:cxnLst/>
              <a:rect l="l" t="t" r="r" b="b"/>
              <a:pathLst>
                <a:path w="2414643" h="2414643">
                  <a:moveTo>
                    <a:pt x="0" y="0"/>
                  </a:moveTo>
                  <a:lnTo>
                    <a:pt x="2414643" y="0"/>
                  </a:lnTo>
                  <a:lnTo>
                    <a:pt x="2414643" y="2414643"/>
                  </a:lnTo>
                  <a:lnTo>
                    <a:pt x="0" y="24146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8" name="TextBox 49">
              <a:extLst>
                <a:ext uri="{FF2B5EF4-FFF2-40B4-BE49-F238E27FC236}">
                  <a16:creationId xmlns:a16="http://schemas.microsoft.com/office/drawing/2014/main" id="{A6C5620C-6166-9FC1-4FFC-FF7006241DA6}"/>
                </a:ext>
              </a:extLst>
            </p:cNvPr>
            <p:cNvSpPr txBox="1"/>
            <p:nvPr/>
          </p:nvSpPr>
          <p:spPr>
            <a:xfrm>
              <a:off x="1107847" y="323865"/>
              <a:ext cx="1350927" cy="1547837"/>
            </a:xfrm>
            <a:prstGeom prst="rect">
              <a:avLst/>
            </a:prstGeom>
          </p:spPr>
          <p:txBody>
            <a:bodyPr lIns="0" tIns="0" rIns="0" bIns="0" rtlCol="0" anchor="t">
              <a:spAutoFit/>
            </a:bodyPr>
            <a:lstStyle/>
            <a:p>
              <a:pPr algn="ctr">
                <a:lnSpc>
                  <a:spcPts val="9195"/>
                </a:lnSpc>
                <a:spcBef>
                  <a:spcPct val="0"/>
                </a:spcBef>
              </a:pPr>
              <a:r>
                <a:rPr lang="en-US" sz="6568">
                  <a:solidFill>
                    <a:srgbClr val="3A3E46"/>
                  </a:solidFill>
                  <a:latin typeface="Codec Pro Ultra-Bold"/>
                </a:rPr>
                <a:t>05</a:t>
              </a:r>
            </a:p>
          </p:txBody>
        </p:sp>
        <p:sp>
          <p:nvSpPr>
            <p:cNvPr id="59" name="TextBox 50">
              <a:extLst>
                <a:ext uri="{FF2B5EF4-FFF2-40B4-BE49-F238E27FC236}">
                  <a16:creationId xmlns:a16="http://schemas.microsoft.com/office/drawing/2014/main" id="{388E0BFA-5C85-08CC-EB70-D660DD70D629}"/>
                </a:ext>
              </a:extLst>
            </p:cNvPr>
            <p:cNvSpPr txBox="1"/>
            <p:nvPr/>
          </p:nvSpPr>
          <p:spPr>
            <a:xfrm>
              <a:off x="98071" y="2695401"/>
              <a:ext cx="3370479" cy="1193787"/>
            </a:xfrm>
            <a:prstGeom prst="rect">
              <a:avLst/>
            </a:prstGeom>
          </p:spPr>
          <p:txBody>
            <a:bodyPr lIns="0" tIns="0" rIns="0" bIns="0" rtlCol="0" anchor="t">
              <a:spAutoFit/>
            </a:bodyPr>
            <a:lstStyle/>
            <a:p>
              <a:pPr algn="ctr">
                <a:lnSpc>
                  <a:spcPts val="3463"/>
                </a:lnSpc>
                <a:spcBef>
                  <a:spcPct val="0"/>
                </a:spcBef>
              </a:pPr>
              <a:r>
                <a:rPr lang="en-US" sz="2473">
                  <a:solidFill>
                    <a:srgbClr val="3A3E46"/>
                  </a:solidFill>
                  <a:latin typeface="Codec Pro Ultra-Bold"/>
                </a:rPr>
                <a:t>Fonctionnalités Implémentées </a:t>
              </a:r>
            </a:p>
          </p:txBody>
        </p:sp>
      </p:grpSp>
      <p:grpSp>
        <p:nvGrpSpPr>
          <p:cNvPr id="62" name="Group 51">
            <a:extLst>
              <a:ext uri="{FF2B5EF4-FFF2-40B4-BE49-F238E27FC236}">
                <a16:creationId xmlns:a16="http://schemas.microsoft.com/office/drawing/2014/main" id="{1CD29E22-0951-A70A-635C-F0415A9CBBE7}"/>
              </a:ext>
            </a:extLst>
          </p:cNvPr>
          <p:cNvGrpSpPr/>
          <p:nvPr/>
        </p:nvGrpSpPr>
        <p:grpSpPr>
          <a:xfrm>
            <a:off x="6623401" y="16500686"/>
            <a:ext cx="2674965" cy="3192763"/>
            <a:chOff x="0" y="0"/>
            <a:chExt cx="3566621" cy="4257017"/>
          </a:xfrm>
        </p:grpSpPr>
        <p:grpSp>
          <p:nvGrpSpPr>
            <p:cNvPr id="63" name="Group 52">
              <a:extLst>
                <a:ext uri="{FF2B5EF4-FFF2-40B4-BE49-F238E27FC236}">
                  <a16:creationId xmlns:a16="http://schemas.microsoft.com/office/drawing/2014/main" id="{19488B26-4DA4-C445-B252-80177CCA8578}"/>
                </a:ext>
              </a:extLst>
            </p:cNvPr>
            <p:cNvGrpSpPr/>
            <p:nvPr/>
          </p:nvGrpSpPr>
          <p:grpSpPr>
            <a:xfrm>
              <a:off x="0" y="701637"/>
              <a:ext cx="3566621" cy="3555380"/>
              <a:chOff x="0" y="0"/>
              <a:chExt cx="704518" cy="702297"/>
            </a:xfrm>
          </p:grpSpPr>
          <p:sp>
            <p:nvSpPr>
              <p:cNvPr id="67" name="Freeform 53">
                <a:extLst>
                  <a:ext uri="{FF2B5EF4-FFF2-40B4-BE49-F238E27FC236}">
                    <a16:creationId xmlns:a16="http://schemas.microsoft.com/office/drawing/2014/main" id="{663AE944-794D-2B3D-3001-A5EC638DD617}"/>
                  </a:ext>
                </a:extLst>
              </p:cNvPr>
              <p:cNvSpPr/>
              <p:nvPr/>
            </p:nvSpPr>
            <p:spPr>
              <a:xfrm>
                <a:off x="0" y="0"/>
                <a:ext cx="704518" cy="702297"/>
              </a:xfrm>
              <a:custGeom>
                <a:avLst/>
                <a:gdLst/>
                <a:ahLst/>
                <a:cxnLst/>
                <a:rect l="l" t="t" r="r" b="b"/>
                <a:pathLst>
                  <a:path w="704518" h="702297">
                    <a:moveTo>
                      <a:pt x="72355" y="0"/>
                    </a:moveTo>
                    <a:lnTo>
                      <a:pt x="632162" y="0"/>
                    </a:lnTo>
                    <a:cubicBezTo>
                      <a:pt x="651352" y="0"/>
                      <a:pt x="669756" y="7623"/>
                      <a:pt x="683325" y="21192"/>
                    </a:cubicBezTo>
                    <a:cubicBezTo>
                      <a:pt x="696895" y="34762"/>
                      <a:pt x="704518" y="53166"/>
                      <a:pt x="704518" y="72355"/>
                    </a:cubicBezTo>
                    <a:lnTo>
                      <a:pt x="704518" y="629942"/>
                    </a:lnTo>
                    <a:cubicBezTo>
                      <a:pt x="704518" y="669903"/>
                      <a:pt x="672123" y="702297"/>
                      <a:pt x="632162" y="702297"/>
                    </a:cubicBezTo>
                    <a:lnTo>
                      <a:pt x="72355" y="702297"/>
                    </a:lnTo>
                    <a:cubicBezTo>
                      <a:pt x="32395" y="702297"/>
                      <a:pt x="0" y="669903"/>
                      <a:pt x="0" y="629942"/>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68" name="TextBox 54">
                <a:extLst>
                  <a:ext uri="{FF2B5EF4-FFF2-40B4-BE49-F238E27FC236}">
                    <a16:creationId xmlns:a16="http://schemas.microsoft.com/office/drawing/2014/main" id="{3142D719-9EC1-839B-B5B9-8A3F59D4EDC5}"/>
                  </a:ext>
                </a:extLst>
              </p:cNvPr>
              <p:cNvSpPr txBox="1"/>
              <p:nvPr/>
            </p:nvSpPr>
            <p:spPr>
              <a:xfrm>
                <a:off x="0" y="-38100"/>
                <a:ext cx="704518" cy="740397"/>
              </a:xfrm>
              <a:prstGeom prst="rect">
                <a:avLst/>
              </a:prstGeom>
            </p:spPr>
            <p:txBody>
              <a:bodyPr lIns="50800" tIns="50800" rIns="50800" bIns="50800" rtlCol="0" anchor="ctr"/>
              <a:lstStyle/>
              <a:p>
                <a:pPr algn="ctr">
                  <a:lnSpc>
                    <a:spcPts val="2659"/>
                  </a:lnSpc>
                </a:pPr>
                <a:endParaRPr/>
              </a:p>
            </p:txBody>
          </p:sp>
        </p:grpSp>
        <p:sp>
          <p:nvSpPr>
            <p:cNvPr id="64" name="Freeform 55">
              <a:extLst>
                <a:ext uri="{FF2B5EF4-FFF2-40B4-BE49-F238E27FC236}">
                  <a16:creationId xmlns:a16="http://schemas.microsoft.com/office/drawing/2014/main" id="{DF074AD1-4D5F-9CA1-FD87-3716C50526C5}"/>
                </a:ext>
              </a:extLst>
            </p:cNvPr>
            <p:cNvSpPr/>
            <p:nvPr/>
          </p:nvSpPr>
          <p:spPr>
            <a:xfrm>
              <a:off x="642995" y="0"/>
              <a:ext cx="2414643" cy="2414643"/>
            </a:xfrm>
            <a:custGeom>
              <a:avLst/>
              <a:gdLst/>
              <a:ahLst/>
              <a:cxnLst/>
              <a:rect l="l" t="t" r="r" b="b"/>
              <a:pathLst>
                <a:path w="2414643" h="2414643">
                  <a:moveTo>
                    <a:pt x="0" y="0"/>
                  </a:moveTo>
                  <a:lnTo>
                    <a:pt x="2414643" y="0"/>
                  </a:lnTo>
                  <a:lnTo>
                    <a:pt x="2414643" y="2414643"/>
                  </a:lnTo>
                  <a:lnTo>
                    <a:pt x="0" y="24146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5" name="TextBox 56">
              <a:extLst>
                <a:ext uri="{FF2B5EF4-FFF2-40B4-BE49-F238E27FC236}">
                  <a16:creationId xmlns:a16="http://schemas.microsoft.com/office/drawing/2014/main" id="{BA8B2FE0-ECB2-A73F-6FBD-EEB6EE24FFB4}"/>
                </a:ext>
              </a:extLst>
            </p:cNvPr>
            <p:cNvSpPr txBox="1"/>
            <p:nvPr/>
          </p:nvSpPr>
          <p:spPr>
            <a:xfrm>
              <a:off x="1183750" y="323865"/>
              <a:ext cx="1350927" cy="1547837"/>
            </a:xfrm>
            <a:prstGeom prst="rect">
              <a:avLst/>
            </a:prstGeom>
          </p:spPr>
          <p:txBody>
            <a:bodyPr lIns="0" tIns="0" rIns="0" bIns="0" rtlCol="0" anchor="t">
              <a:spAutoFit/>
            </a:bodyPr>
            <a:lstStyle/>
            <a:p>
              <a:pPr algn="ctr">
                <a:lnSpc>
                  <a:spcPts val="9195"/>
                </a:lnSpc>
                <a:spcBef>
                  <a:spcPct val="0"/>
                </a:spcBef>
              </a:pPr>
              <a:r>
                <a:rPr lang="en-US" sz="6568">
                  <a:solidFill>
                    <a:srgbClr val="3A3E46"/>
                  </a:solidFill>
                  <a:latin typeface="Codec Pro Ultra-Bold"/>
                </a:rPr>
                <a:t>06</a:t>
              </a:r>
            </a:p>
          </p:txBody>
        </p:sp>
        <p:sp>
          <p:nvSpPr>
            <p:cNvPr id="66" name="TextBox 57">
              <a:extLst>
                <a:ext uri="{FF2B5EF4-FFF2-40B4-BE49-F238E27FC236}">
                  <a16:creationId xmlns:a16="http://schemas.microsoft.com/office/drawing/2014/main" id="{6AE2EFA9-44A2-3A20-993F-F0CCB47ACB24}"/>
                </a:ext>
              </a:extLst>
            </p:cNvPr>
            <p:cNvSpPr txBox="1"/>
            <p:nvPr/>
          </p:nvSpPr>
          <p:spPr>
            <a:xfrm>
              <a:off x="99578" y="2695401"/>
              <a:ext cx="3370479" cy="1193787"/>
            </a:xfrm>
            <a:prstGeom prst="rect">
              <a:avLst/>
            </a:prstGeom>
          </p:spPr>
          <p:txBody>
            <a:bodyPr lIns="0" tIns="0" rIns="0" bIns="0" rtlCol="0" anchor="t">
              <a:spAutoFit/>
            </a:bodyPr>
            <a:lstStyle/>
            <a:p>
              <a:pPr algn="ctr">
                <a:lnSpc>
                  <a:spcPts val="3463"/>
                </a:lnSpc>
                <a:spcBef>
                  <a:spcPct val="0"/>
                </a:spcBef>
              </a:pPr>
              <a:r>
                <a:rPr lang="en-US" sz="2473">
                  <a:solidFill>
                    <a:srgbClr val="3A3E46"/>
                  </a:solidFill>
                  <a:latin typeface="Codec Pro Ultra-Bold"/>
                </a:rPr>
                <a:t>Difficultés Rencontrées </a:t>
              </a:r>
            </a:p>
          </p:txBody>
        </p:sp>
      </p:grpSp>
      <p:grpSp>
        <p:nvGrpSpPr>
          <p:cNvPr id="69" name="Group 58">
            <a:extLst>
              <a:ext uri="{FF2B5EF4-FFF2-40B4-BE49-F238E27FC236}">
                <a16:creationId xmlns:a16="http://schemas.microsoft.com/office/drawing/2014/main" id="{A124F737-2D2B-3C88-A844-1F34325F475D}"/>
              </a:ext>
            </a:extLst>
          </p:cNvPr>
          <p:cNvGrpSpPr/>
          <p:nvPr/>
        </p:nvGrpSpPr>
        <p:grpSpPr>
          <a:xfrm>
            <a:off x="9936541" y="16500686"/>
            <a:ext cx="2674965" cy="3182785"/>
            <a:chOff x="0" y="0"/>
            <a:chExt cx="3566621" cy="4243714"/>
          </a:xfrm>
        </p:grpSpPr>
        <p:grpSp>
          <p:nvGrpSpPr>
            <p:cNvPr id="70" name="Group 59">
              <a:extLst>
                <a:ext uri="{FF2B5EF4-FFF2-40B4-BE49-F238E27FC236}">
                  <a16:creationId xmlns:a16="http://schemas.microsoft.com/office/drawing/2014/main" id="{E1BFBFDB-ADEC-07B5-CB7B-E1CBD5DF563A}"/>
                </a:ext>
              </a:extLst>
            </p:cNvPr>
            <p:cNvGrpSpPr/>
            <p:nvPr/>
          </p:nvGrpSpPr>
          <p:grpSpPr>
            <a:xfrm>
              <a:off x="0" y="688334"/>
              <a:ext cx="3566621" cy="3555380"/>
              <a:chOff x="0" y="0"/>
              <a:chExt cx="704518" cy="702297"/>
            </a:xfrm>
          </p:grpSpPr>
          <p:sp>
            <p:nvSpPr>
              <p:cNvPr id="74" name="Freeform 60">
                <a:extLst>
                  <a:ext uri="{FF2B5EF4-FFF2-40B4-BE49-F238E27FC236}">
                    <a16:creationId xmlns:a16="http://schemas.microsoft.com/office/drawing/2014/main" id="{BD545D29-3B1E-4484-14BA-FA0CD980094A}"/>
                  </a:ext>
                </a:extLst>
              </p:cNvPr>
              <p:cNvSpPr/>
              <p:nvPr/>
            </p:nvSpPr>
            <p:spPr>
              <a:xfrm>
                <a:off x="0" y="0"/>
                <a:ext cx="704518" cy="702297"/>
              </a:xfrm>
              <a:custGeom>
                <a:avLst/>
                <a:gdLst/>
                <a:ahLst/>
                <a:cxnLst/>
                <a:rect l="l" t="t" r="r" b="b"/>
                <a:pathLst>
                  <a:path w="704518" h="702297">
                    <a:moveTo>
                      <a:pt x="72355" y="0"/>
                    </a:moveTo>
                    <a:lnTo>
                      <a:pt x="632162" y="0"/>
                    </a:lnTo>
                    <a:cubicBezTo>
                      <a:pt x="651352" y="0"/>
                      <a:pt x="669756" y="7623"/>
                      <a:pt x="683325" y="21192"/>
                    </a:cubicBezTo>
                    <a:cubicBezTo>
                      <a:pt x="696895" y="34762"/>
                      <a:pt x="704518" y="53166"/>
                      <a:pt x="704518" y="72355"/>
                    </a:cubicBezTo>
                    <a:lnTo>
                      <a:pt x="704518" y="629942"/>
                    </a:lnTo>
                    <a:cubicBezTo>
                      <a:pt x="704518" y="669903"/>
                      <a:pt x="672123" y="702297"/>
                      <a:pt x="632162" y="702297"/>
                    </a:cubicBezTo>
                    <a:lnTo>
                      <a:pt x="72355" y="702297"/>
                    </a:lnTo>
                    <a:cubicBezTo>
                      <a:pt x="32395" y="702297"/>
                      <a:pt x="0" y="669903"/>
                      <a:pt x="0" y="629942"/>
                    </a:cubicBezTo>
                    <a:lnTo>
                      <a:pt x="0" y="72355"/>
                    </a:lnTo>
                    <a:cubicBezTo>
                      <a:pt x="0" y="32395"/>
                      <a:pt x="32395" y="0"/>
                      <a:pt x="72355" y="0"/>
                    </a:cubicBezTo>
                    <a:close/>
                  </a:path>
                </a:pathLst>
              </a:custGeom>
              <a:gradFill rotWithShape="1">
                <a:gsLst>
                  <a:gs pos="0">
                    <a:srgbClr val="FFFFFF">
                      <a:alpha val="100000"/>
                    </a:srgbClr>
                  </a:gs>
                  <a:gs pos="100000">
                    <a:srgbClr val="9B9B9B">
                      <a:alpha val="100000"/>
                    </a:srgbClr>
                  </a:gs>
                </a:gsLst>
                <a:lin ang="5400000"/>
              </a:gradFill>
            </p:spPr>
          </p:sp>
          <p:sp>
            <p:nvSpPr>
              <p:cNvPr id="75" name="TextBox 61">
                <a:extLst>
                  <a:ext uri="{FF2B5EF4-FFF2-40B4-BE49-F238E27FC236}">
                    <a16:creationId xmlns:a16="http://schemas.microsoft.com/office/drawing/2014/main" id="{E02E3460-AB27-6E9A-CA47-7A74E09823FA}"/>
                  </a:ext>
                </a:extLst>
              </p:cNvPr>
              <p:cNvSpPr txBox="1"/>
              <p:nvPr/>
            </p:nvSpPr>
            <p:spPr>
              <a:xfrm>
                <a:off x="0" y="-38100"/>
                <a:ext cx="704518" cy="740397"/>
              </a:xfrm>
              <a:prstGeom prst="rect">
                <a:avLst/>
              </a:prstGeom>
            </p:spPr>
            <p:txBody>
              <a:bodyPr lIns="50800" tIns="50800" rIns="50800" bIns="50800" rtlCol="0" anchor="ctr"/>
              <a:lstStyle/>
              <a:p>
                <a:pPr algn="ctr">
                  <a:lnSpc>
                    <a:spcPts val="2659"/>
                  </a:lnSpc>
                </a:pPr>
                <a:endParaRPr/>
              </a:p>
            </p:txBody>
          </p:sp>
        </p:grpSp>
        <p:sp>
          <p:nvSpPr>
            <p:cNvPr id="71" name="Freeform 62">
              <a:extLst>
                <a:ext uri="{FF2B5EF4-FFF2-40B4-BE49-F238E27FC236}">
                  <a16:creationId xmlns:a16="http://schemas.microsoft.com/office/drawing/2014/main" id="{8DA378C3-7335-8650-D687-A96E5F7B7726}"/>
                </a:ext>
              </a:extLst>
            </p:cNvPr>
            <p:cNvSpPr/>
            <p:nvPr/>
          </p:nvSpPr>
          <p:spPr>
            <a:xfrm>
              <a:off x="698397" y="0"/>
              <a:ext cx="2414643" cy="2414643"/>
            </a:xfrm>
            <a:custGeom>
              <a:avLst/>
              <a:gdLst/>
              <a:ahLst/>
              <a:cxnLst/>
              <a:rect l="l" t="t" r="r" b="b"/>
              <a:pathLst>
                <a:path w="2414643" h="2414643">
                  <a:moveTo>
                    <a:pt x="0" y="0"/>
                  </a:moveTo>
                  <a:lnTo>
                    <a:pt x="2414643" y="0"/>
                  </a:lnTo>
                  <a:lnTo>
                    <a:pt x="2414643" y="2414643"/>
                  </a:lnTo>
                  <a:lnTo>
                    <a:pt x="0" y="24146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2" name="TextBox 63">
              <a:extLst>
                <a:ext uri="{FF2B5EF4-FFF2-40B4-BE49-F238E27FC236}">
                  <a16:creationId xmlns:a16="http://schemas.microsoft.com/office/drawing/2014/main" id="{4073CFF3-6A52-F256-0A6F-F74A55D48A9E}"/>
                </a:ext>
              </a:extLst>
            </p:cNvPr>
            <p:cNvSpPr txBox="1"/>
            <p:nvPr/>
          </p:nvSpPr>
          <p:spPr>
            <a:xfrm>
              <a:off x="1230255" y="323865"/>
              <a:ext cx="1350927" cy="1547837"/>
            </a:xfrm>
            <a:prstGeom prst="rect">
              <a:avLst/>
            </a:prstGeom>
          </p:spPr>
          <p:txBody>
            <a:bodyPr lIns="0" tIns="0" rIns="0" bIns="0" rtlCol="0" anchor="t">
              <a:spAutoFit/>
            </a:bodyPr>
            <a:lstStyle/>
            <a:p>
              <a:pPr algn="ctr">
                <a:lnSpc>
                  <a:spcPts val="9195"/>
                </a:lnSpc>
                <a:spcBef>
                  <a:spcPct val="0"/>
                </a:spcBef>
              </a:pPr>
              <a:r>
                <a:rPr lang="en-US" sz="6568">
                  <a:solidFill>
                    <a:srgbClr val="3A3E46"/>
                  </a:solidFill>
                  <a:latin typeface="Codec Pro Ultra-Bold"/>
                </a:rPr>
                <a:t>07</a:t>
              </a:r>
            </a:p>
          </p:txBody>
        </p:sp>
        <p:sp>
          <p:nvSpPr>
            <p:cNvPr id="73" name="TextBox 64">
              <a:extLst>
                <a:ext uri="{FF2B5EF4-FFF2-40B4-BE49-F238E27FC236}">
                  <a16:creationId xmlns:a16="http://schemas.microsoft.com/office/drawing/2014/main" id="{9A06F17A-6129-8569-7DCE-D3C293B68D40}"/>
                </a:ext>
              </a:extLst>
            </p:cNvPr>
            <p:cNvSpPr txBox="1"/>
            <p:nvPr/>
          </p:nvSpPr>
          <p:spPr>
            <a:xfrm>
              <a:off x="98071" y="2695401"/>
              <a:ext cx="3370479" cy="1193787"/>
            </a:xfrm>
            <a:prstGeom prst="rect">
              <a:avLst/>
            </a:prstGeom>
          </p:spPr>
          <p:txBody>
            <a:bodyPr lIns="0" tIns="0" rIns="0" bIns="0" rtlCol="0" anchor="t">
              <a:spAutoFit/>
            </a:bodyPr>
            <a:lstStyle/>
            <a:p>
              <a:pPr algn="ctr">
                <a:lnSpc>
                  <a:spcPts val="3463"/>
                </a:lnSpc>
                <a:spcBef>
                  <a:spcPct val="0"/>
                </a:spcBef>
              </a:pPr>
              <a:r>
                <a:rPr lang="en-US" sz="2473">
                  <a:solidFill>
                    <a:srgbClr val="3A3E46"/>
                  </a:solidFill>
                  <a:latin typeface="Codec Pro Ultra-Bold"/>
                </a:rPr>
                <a:t>Conclusion et Perspectives </a:t>
              </a:r>
            </a:p>
          </p:txBody>
        </p:sp>
      </p:grpSp>
      <p:grpSp>
        <p:nvGrpSpPr>
          <p:cNvPr id="76" name="Group 2">
            <a:extLst>
              <a:ext uri="{FF2B5EF4-FFF2-40B4-BE49-F238E27FC236}">
                <a16:creationId xmlns:a16="http://schemas.microsoft.com/office/drawing/2014/main" id="{4C0034C7-7A80-090F-6E9F-8DAA81CFD2CF}"/>
              </a:ext>
            </a:extLst>
          </p:cNvPr>
          <p:cNvGrpSpPr/>
          <p:nvPr/>
        </p:nvGrpSpPr>
        <p:grpSpPr>
          <a:xfrm>
            <a:off x="21109133" y="-17693981"/>
            <a:ext cx="14167628" cy="15226613"/>
            <a:chOff x="0" y="0"/>
            <a:chExt cx="812800" cy="873554"/>
          </a:xfrm>
        </p:grpSpPr>
        <p:sp>
          <p:nvSpPr>
            <p:cNvPr id="77" name="Freeform 3">
              <a:extLst>
                <a:ext uri="{FF2B5EF4-FFF2-40B4-BE49-F238E27FC236}">
                  <a16:creationId xmlns:a16="http://schemas.microsoft.com/office/drawing/2014/main" id="{FFAEABAE-4C97-20FE-FC48-EBFD248F483A}"/>
                </a:ext>
              </a:extLst>
            </p:cNvPr>
            <p:cNvSpPr/>
            <p:nvPr/>
          </p:nvSpPr>
          <p:spPr>
            <a:xfrm>
              <a:off x="0" y="0"/>
              <a:ext cx="812800" cy="873554"/>
            </a:xfrm>
            <a:custGeom>
              <a:avLst/>
              <a:gdLst/>
              <a:ahLst/>
              <a:cxnLst/>
              <a:rect l="l" t="t" r="r" b="b"/>
              <a:pathLst>
                <a:path w="812800" h="873554">
                  <a:moveTo>
                    <a:pt x="406400" y="0"/>
                  </a:moveTo>
                  <a:cubicBezTo>
                    <a:pt x="181951" y="0"/>
                    <a:pt x="0" y="195552"/>
                    <a:pt x="0" y="436777"/>
                  </a:cubicBezTo>
                  <a:cubicBezTo>
                    <a:pt x="0" y="678002"/>
                    <a:pt x="181951" y="873554"/>
                    <a:pt x="406400" y="873554"/>
                  </a:cubicBezTo>
                  <a:cubicBezTo>
                    <a:pt x="630849" y="873554"/>
                    <a:pt x="812800" y="678002"/>
                    <a:pt x="812800" y="436777"/>
                  </a:cubicBezTo>
                  <a:cubicBezTo>
                    <a:pt x="812800" y="195552"/>
                    <a:pt x="630849" y="0"/>
                    <a:pt x="406400" y="0"/>
                  </a:cubicBezTo>
                  <a:close/>
                </a:path>
              </a:pathLst>
            </a:custGeom>
            <a:gradFill rotWithShape="1">
              <a:gsLst>
                <a:gs pos="0">
                  <a:srgbClr val="FFFFFF">
                    <a:alpha val="100000"/>
                  </a:srgbClr>
                </a:gs>
                <a:gs pos="100000">
                  <a:srgbClr val="9B9B9B">
                    <a:alpha val="100000"/>
                  </a:srgbClr>
                </a:gs>
              </a:gsLst>
              <a:lin ang="5400000"/>
            </a:gradFill>
          </p:spPr>
        </p:sp>
        <p:sp>
          <p:nvSpPr>
            <p:cNvPr id="78" name="TextBox 4">
              <a:extLst>
                <a:ext uri="{FF2B5EF4-FFF2-40B4-BE49-F238E27FC236}">
                  <a16:creationId xmlns:a16="http://schemas.microsoft.com/office/drawing/2014/main" id="{23F7FFEC-F2DB-E045-88F2-C3370C2923A9}"/>
                </a:ext>
              </a:extLst>
            </p:cNvPr>
            <p:cNvSpPr txBox="1"/>
            <p:nvPr/>
          </p:nvSpPr>
          <p:spPr>
            <a:xfrm>
              <a:off x="76200" y="43796"/>
              <a:ext cx="660400" cy="747863"/>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79" name="Group 34">
            <a:extLst>
              <a:ext uri="{FF2B5EF4-FFF2-40B4-BE49-F238E27FC236}">
                <a16:creationId xmlns:a16="http://schemas.microsoft.com/office/drawing/2014/main" id="{5B019832-3ED8-1DD7-DAD5-AFA357DE5326}"/>
              </a:ext>
            </a:extLst>
          </p:cNvPr>
          <p:cNvGrpSpPr/>
          <p:nvPr/>
        </p:nvGrpSpPr>
        <p:grpSpPr>
          <a:xfrm>
            <a:off x="26326966" y="-15480925"/>
            <a:ext cx="7205986" cy="7036978"/>
            <a:chOff x="0" y="0"/>
            <a:chExt cx="616238" cy="601785"/>
          </a:xfrm>
        </p:grpSpPr>
        <p:sp>
          <p:nvSpPr>
            <p:cNvPr id="80" name="Freeform 35">
              <a:extLst>
                <a:ext uri="{FF2B5EF4-FFF2-40B4-BE49-F238E27FC236}">
                  <a16:creationId xmlns:a16="http://schemas.microsoft.com/office/drawing/2014/main" id="{E8746DC3-5DD7-8C46-2C25-3468A73AEE94}"/>
                </a:ext>
              </a:extLst>
            </p:cNvPr>
            <p:cNvSpPr/>
            <p:nvPr/>
          </p:nvSpPr>
          <p:spPr>
            <a:xfrm>
              <a:off x="0" y="0"/>
              <a:ext cx="616238" cy="601785"/>
            </a:xfrm>
            <a:custGeom>
              <a:avLst/>
              <a:gdLst/>
              <a:ahLst/>
              <a:cxnLst/>
              <a:rect l="l" t="t" r="r" b="b"/>
              <a:pathLst>
                <a:path w="616238" h="601785">
                  <a:moveTo>
                    <a:pt x="308119" y="0"/>
                  </a:moveTo>
                  <a:cubicBezTo>
                    <a:pt x="137950" y="0"/>
                    <a:pt x="0" y="134714"/>
                    <a:pt x="0" y="300892"/>
                  </a:cubicBezTo>
                  <a:cubicBezTo>
                    <a:pt x="0" y="467071"/>
                    <a:pt x="137950" y="601785"/>
                    <a:pt x="308119" y="601785"/>
                  </a:cubicBezTo>
                  <a:cubicBezTo>
                    <a:pt x="478288" y="601785"/>
                    <a:pt x="616238" y="467071"/>
                    <a:pt x="616238" y="300892"/>
                  </a:cubicBezTo>
                  <a:cubicBezTo>
                    <a:pt x="616238" y="134714"/>
                    <a:pt x="478288" y="0"/>
                    <a:pt x="308119" y="0"/>
                  </a:cubicBezTo>
                  <a:close/>
                </a:path>
              </a:pathLst>
            </a:custGeom>
            <a:solidFill>
              <a:srgbClr val="000000">
                <a:alpha val="0"/>
              </a:srgbClr>
            </a:solidFill>
            <a:ln w="723900" cap="sq">
              <a:solidFill>
                <a:srgbClr val="78BACE">
                  <a:alpha val="72941"/>
                </a:srgbClr>
              </a:solidFill>
              <a:prstDash val="solid"/>
              <a:miter/>
            </a:ln>
          </p:spPr>
        </p:sp>
        <p:sp>
          <p:nvSpPr>
            <p:cNvPr id="81" name="TextBox 36">
              <a:extLst>
                <a:ext uri="{FF2B5EF4-FFF2-40B4-BE49-F238E27FC236}">
                  <a16:creationId xmlns:a16="http://schemas.microsoft.com/office/drawing/2014/main" id="{43F5FAA7-C4E5-BC46-3010-47658DF356E5}"/>
                </a:ext>
              </a:extLst>
            </p:cNvPr>
            <p:cNvSpPr txBox="1"/>
            <p:nvPr/>
          </p:nvSpPr>
          <p:spPr>
            <a:xfrm>
              <a:off x="57772" y="18317"/>
              <a:ext cx="500693" cy="52705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9B9B9B">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9144000" y="-5731545"/>
            <a:ext cx="14167628" cy="15226613"/>
            <a:chOff x="0" y="0"/>
            <a:chExt cx="812800" cy="873554"/>
          </a:xfrm>
        </p:grpSpPr>
        <p:sp>
          <p:nvSpPr>
            <p:cNvPr id="3" name="Freeform 3"/>
            <p:cNvSpPr/>
            <p:nvPr/>
          </p:nvSpPr>
          <p:spPr>
            <a:xfrm>
              <a:off x="0" y="0"/>
              <a:ext cx="812800" cy="873554"/>
            </a:xfrm>
            <a:custGeom>
              <a:avLst/>
              <a:gdLst/>
              <a:ahLst/>
              <a:cxnLst/>
              <a:rect l="l" t="t" r="r" b="b"/>
              <a:pathLst>
                <a:path w="812800" h="873554">
                  <a:moveTo>
                    <a:pt x="406400" y="0"/>
                  </a:moveTo>
                  <a:cubicBezTo>
                    <a:pt x="181951" y="0"/>
                    <a:pt x="0" y="195552"/>
                    <a:pt x="0" y="436777"/>
                  </a:cubicBezTo>
                  <a:cubicBezTo>
                    <a:pt x="0" y="678002"/>
                    <a:pt x="181951" y="873554"/>
                    <a:pt x="406400" y="873554"/>
                  </a:cubicBezTo>
                  <a:cubicBezTo>
                    <a:pt x="630849" y="873554"/>
                    <a:pt x="812800" y="678002"/>
                    <a:pt x="812800" y="436777"/>
                  </a:cubicBezTo>
                  <a:cubicBezTo>
                    <a:pt x="812800" y="195552"/>
                    <a:pt x="630849" y="0"/>
                    <a:pt x="406400" y="0"/>
                  </a:cubicBezTo>
                  <a:close/>
                </a:path>
              </a:pathLst>
            </a:custGeom>
            <a:gradFill rotWithShape="1">
              <a:gsLst>
                <a:gs pos="0">
                  <a:srgbClr val="FFFFFF">
                    <a:alpha val="100000"/>
                  </a:srgbClr>
                </a:gs>
                <a:gs pos="100000">
                  <a:srgbClr val="9B9B9B">
                    <a:alpha val="100000"/>
                  </a:srgbClr>
                </a:gs>
              </a:gsLst>
              <a:lin ang="5400000"/>
            </a:gradFill>
          </p:spPr>
        </p:sp>
        <p:sp>
          <p:nvSpPr>
            <p:cNvPr id="4" name="TextBox 4"/>
            <p:cNvSpPr txBox="1"/>
            <p:nvPr/>
          </p:nvSpPr>
          <p:spPr>
            <a:xfrm>
              <a:off x="76200" y="43796"/>
              <a:ext cx="660400" cy="747863"/>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5" name="Group 5"/>
          <p:cNvGrpSpPr/>
          <p:nvPr/>
        </p:nvGrpSpPr>
        <p:grpSpPr>
          <a:xfrm>
            <a:off x="918923" y="3348286"/>
            <a:ext cx="874097" cy="874097"/>
            <a:chOff x="0" y="0"/>
            <a:chExt cx="1165462" cy="1165462"/>
          </a:xfrm>
        </p:grpSpPr>
        <p:grpSp>
          <p:nvGrpSpPr>
            <p:cNvPr id="6" name="Group 6"/>
            <p:cNvGrpSpPr/>
            <p:nvPr/>
          </p:nvGrpSpPr>
          <p:grpSpPr>
            <a:xfrm>
              <a:off x="0" y="0"/>
              <a:ext cx="1165462" cy="116546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51542" y="174719"/>
              <a:ext cx="862377" cy="816025"/>
            </a:xfrm>
            <a:custGeom>
              <a:avLst/>
              <a:gdLst/>
              <a:ahLst/>
              <a:cxnLst/>
              <a:rect l="l" t="t" r="r" b="b"/>
              <a:pathLst>
                <a:path w="862377" h="816025">
                  <a:moveTo>
                    <a:pt x="0" y="0"/>
                  </a:moveTo>
                  <a:lnTo>
                    <a:pt x="862378" y="0"/>
                  </a:lnTo>
                  <a:lnTo>
                    <a:pt x="862378" y="816024"/>
                  </a:lnTo>
                  <a:lnTo>
                    <a:pt x="0" y="816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TextBox 10"/>
          <p:cNvSpPr txBox="1"/>
          <p:nvPr/>
        </p:nvSpPr>
        <p:spPr>
          <a:xfrm>
            <a:off x="641771" y="1085941"/>
            <a:ext cx="7833244" cy="966945"/>
          </a:xfrm>
          <a:prstGeom prst="rect">
            <a:avLst/>
          </a:prstGeom>
        </p:spPr>
        <p:txBody>
          <a:bodyPr lIns="0" tIns="0" rIns="0" bIns="0" rtlCol="0" anchor="t">
            <a:spAutoFit/>
          </a:bodyPr>
          <a:lstStyle/>
          <a:p>
            <a:pPr algn="l">
              <a:lnSpc>
                <a:spcPts val="7221"/>
              </a:lnSpc>
              <a:spcBef>
                <a:spcPct val="0"/>
              </a:spcBef>
            </a:pPr>
            <a:r>
              <a:rPr lang="en-US" sz="5158">
                <a:solidFill>
                  <a:srgbClr val="000000"/>
                </a:solidFill>
                <a:latin typeface="Codec Pro Ultra-Bold"/>
              </a:rPr>
              <a:t>ANALYSE DES BESOINS </a:t>
            </a:r>
          </a:p>
        </p:txBody>
      </p:sp>
      <p:sp>
        <p:nvSpPr>
          <p:cNvPr id="11" name="TextBox 11"/>
          <p:cNvSpPr txBox="1"/>
          <p:nvPr/>
        </p:nvSpPr>
        <p:spPr>
          <a:xfrm>
            <a:off x="1934745" y="4202524"/>
            <a:ext cx="6772206" cy="2537157"/>
          </a:xfrm>
          <a:prstGeom prst="rect">
            <a:avLst/>
          </a:prstGeom>
        </p:spPr>
        <p:txBody>
          <a:bodyPr lIns="0" tIns="0" rIns="0" bIns="0" rtlCol="0" anchor="t">
            <a:spAutoFit/>
          </a:bodyPr>
          <a:lstStyle/>
          <a:p>
            <a:pPr algn="l">
              <a:lnSpc>
                <a:spcPts val="2816"/>
              </a:lnSpc>
            </a:pPr>
            <a:r>
              <a:rPr lang="en-US" sz="2011">
                <a:solidFill>
                  <a:srgbClr val="000000"/>
                </a:solidFill>
                <a:latin typeface="Codec Pro"/>
              </a:rPr>
              <a:t>On a besoin d’organiser et gérer efficacement les informations sur les biens disponibles à la vente ou à la location. Cela inclut des fonctionnalités pour ajouter de nouveaux biens, mettre à jour les détails existants et consulter les caractéristiques importantes comme le prix, la localisation et les spécifications techniques.</a:t>
            </a:r>
          </a:p>
          <a:p>
            <a:pPr algn="l">
              <a:lnSpc>
                <a:spcPts val="3096"/>
              </a:lnSpc>
              <a:spcBef>
                <a:spcPct val="0"/>
              </a:spcBef>
            </a:pPr>
            <a:endParaRPr lang="en-US" sz="2011">
              <a:solidFill>
                <a:srgbClr val="000000"/>
              </a:solidFill>
              <a:latin typeface="Codec Pro"/>
            </a:endParaRPr>
          </a:p>
        </p:txBody>
      </p:sp>
      <p:sp>
        <p:nvSpPr>
          <p:cNvPr id="12" name="TextBox 12"/>
          <p:cNvSpPr txBox="1"/>
          <p:nvPr/>
        </p:nvSpPr>
        <p:spPr>
          <a:xfrm>
            <a:off x="9837551" y="4212049"/>
            <a:ext cx="6915047" cy="2745928"/>
          </a:xfrm>
          <a:prstGeom prst="rect">
            <a:avLst/>
          </a:prstGeom>
        </p:spPr>
        <p:txBody>
          <a:bodyPr lIns="0" tIns="0" rIns="0" bIns="0" rtlCol="0" anchor="t">
            <a:spAutoFit/>
          </a:bodyPr>
          <a:lstStyle/>
          <a:p>
            <a:pPr algn="l">
              <a:lnSpc>
                <a:spcPts val="3097"/>
              </a:lnSpc>
            </a:pPr>
            <a:r>
              <a:rPr lang="en-US" sz="2212">
                <a:solidFill>
                  <a:srgbClr val="000000"/>
                </a:solidFill>
                <a:latin typeface="Codec Pro"/>
              </a:rPr>
              <a:t>On a besoin d'un système complet pour enregistrer et suivre les transactions immobilières, y compris les ventes et les locations. L'application doit permettre de créer des contrats, d'enregistrer les paiements et de générer des rapports sur les transactions effectuées.</a:t>
            </a:r>
          </a:p>
          <a:p>
            <a:pPr algn="l">
              <a:lnSpc>
                <a:spcPts val="3097"/>
              </a:lnSpc>
              <a:spcBef>
                <a:spcPct val="0"/>
              </a:spcBef>
            </a:pPr>
            <a:endParaRPr lang="en-US" sz="2212">
              <a:solidFill>
                <a:srgbClr val="000000"/>
              </a:solidFill>
              <a:latin typeface="Codec Pro"/>
            </a:endParaRPr>
          </a:p>
        </p:txBody>
      </p:sp>
      <p:sp>
        <p:nvSpPr>
          <p:cNvPr id="13" name="TextBox 13"/>
          <p:cNvSpPr txBox="1"/>
          <p:nvPr/>
        </p:nvSpPr>
        <p:spPr>
          <a:xfrm>
            <a:off x="1934745" y="7399195"/>
            <a:ext cx="6885863" cy="2622867"/>
          </a:xfrm>
          <a:prstGeom prst="rect">
            <a:avLst/>
          </a:prstGeom>
        </p:spPr>
        <p:txBody>
          <a:bodyPr lIns="0" tIns="0" rIns="0" bIns="0" rtlCol="0" anchor="t">
            <a:spAutoFit/>
          </a:bodyPr>
          <a:lstStyle/>
          <a:p>
            <a:pPr algn="l">
              <a:lnSpc>
                <a:spcPts val="2957"/>
              </a:lnSpc>
            </a:pPr>
            <a:r>
              <a:rPr lang="en-US" sz="2112">
                <a:solidFill>
                  <a:srgbClr val="000000"/>
                </a:solidFill>
                <a:latin typeface="Codec Pro"/>
              </a:rPr>
              <a:t>On a besoin de suivre et de gérer les informations sur les clients, y compris leurs coordonnées, historique des interactions, préférences et demandes spécifiques. L'application doit permettre d'ajouter de nouveaux clients, de mettre à jour leurs informations et de suivre leurs activités avec l'agence.</a:t>
            </a:r>
          </a:p>
          <a:p>
            <a:pPr algn="l">
              <a:lnSpc>
                <a:spcPts val="2957"/>
              </a:lnSpc>
              <a:spcBef>
                <a:spcPct val="0"/>
              </a:spcBef>
            </a:pPr>
            <a:endParaRPr lang="en-US" sz="2112">
              <a:solidFill>
                <a:srgbClr val="000000"/>
              </a:solidFill>
              <a:latin typeface="Codec Pro"/>
            </a:endParaRPr>
          </a:p>
        </p:txBody>
      </p:sp>
      <p:sp>
        <p:nvSpPr>
          <p:cNvPr id="14" name="TextBox 14"/>
          <p:cNvSpPr txBox="1"/>
          <p:nvPr/>
        </p:nvSpPr>
        <p:spPr>
          <a:xfrm>
            <a:off x="9837551" y="7399195"/>
            <a:ext cx="6335845" cy="2745928"/>
          </a:xfrm>
          <a:prstGeom prst="rect">
            <a:avLst/>
          </a:prstGeom>
        </p:spPr>
        <p:txBody>
          <a:bodyPr lIns="0" tIns="0" rIns="0" bIns="0" rtlCol="0" anchor="t">
            <a:spAutoFit/>
          </a:bodyPr>
          <a:lstStyle/>
          <a:p>
            <a:pPr algn="l">
              <a:lnSpc>
                <a:spcPts val="3097"/>
              </a:lnSpc>
            </a:pPr>
            <a:r>
              <a:rPr lang="en-US" sz="2212">
                <a:solidFill>
                  <a:srgbClr val="000000"/>
                </a:solidFill>
                <a:latin typeface="Codec Pro"/>
              </a:rPr>
              <a:t>On a besoin d'un système pour planifier et gérer les rendez-vous avec les clients, les visites de biens et les réunions internes. L'application doit inclure des fonctionnalités de calendrier et de notifications pour garantir une gestion efficace des rendez-vous.</a:t>
            </a:r>
          </a:p>
          <a:p>
            <a:pPr algn="l">
              <a:lnSpc>
                <a:spcPts val="3097"/>
              </a:lnSpc>
              <a:spcBef>
                <a:spcPct val="0"/>
              </a:spcBef>
            </a:pPr>
            <a:endParaRPr lang="en-US" sz="2212">
              <a:solidFill>
                <a:srgbClr val="000000"/>
              </a:solidFill>
              <a:latin typeface="Codec Pro"/>
            </a:endParaRPr>
          </a:p>
        </p:txBody>
      </p:sp>
      <p:sp>
        <p:nvSpPr>
          <p:cNvPr id="15" name="TextBox 15"/>
          <p:cNvSpPr txBox="1"/>
          <p:nvPr/>
        </p:nvSpPr>
        <p:spPr>
          <a:xfrm>
            <a:off x="1934745" y="3450148"/>
            <a:ext cx="6540269" cy="668755"/>
          </a:xfrm>
          <a:prstGeom prst="rect">
            <a:avLst/>
          </a:prstGeom>
        </p:spPr>
        <p:txBody>
          <a:bodyPr lIns="0" tIns="0" rIns="0" bIns="0" rtlCol="0" anchor="t">
            <a:spAutoFit/>
          </a:bodyPr>
          <a:lstStyle/>
          <a:p>
            <a:pPr algn="l">
              <a:lnSpc>
                <a:spcPts val="4940"/>
              </a:lnSpc>
              <a:spcBef>
                <a:spcPct val="0"/>
              </a:spcBef>
            </a:pPr>
            <a:r>
              <a:rPr lang="en-US" sz="3529">
                <a:solidFill>
                  <a:srgbClr val="78BACE"/>
                </a:solidFill>
                <a:latin typeface="Codec Pro Bold"/>
              </a:rPr>
              <a:t>Gestion des Biens Immobiliers</a:t>
            </a:r>
          </a:p>
        </p:txBody>
      </p:sp>
      <p:sp>
        <p:nvSpPr>
          <p:cNvPr id="16" name="TextBox 16"/>
          <p:cNvSpPr txBox="1"/>
          <p:nvPr/>
        </p:nvSpPr>
        <p:spPr>
          <a:xfrm>
            <a:off x="1934745" y="6555545"/>
            <a:ext cx="5818912" cy="668755"/>
          </a:xfrm>
          <a:prstGeom prst="rect">
            <a:avLst/>
          </a:prstGeom>
        </p:spPr>
        <p:txBody>
          <a:bodyPr lIns="0" tIns="0" rIns="0" bIns="0" rtlCol="0" anchor="t">
            <a:spAutoFit/>
          </a:bodyPr>
          <a:lstStyle/>
          <a:p>
            <a:pPr algn="l">
              <a:lnSpc>
                <a:spcPts val="4940"/>
              </a:lnSpc>
              <a:spcBef>
                <a:spcPct val="0"/>
              </a:spcBef>
            </a:pPr>
            <a:r>
              <a:rPr lang="en-US" sz="3529">
                <a:solidFill>
                  <a:srgbClr val="78BACE"/>
                </a:solidFill>
                <a:latin typeface="Codec Pro Bold"/>
              </a:rPr>
              <a:t>Gestion des Clients</a:t>
            </a:r>
          </a:p>
        </p:txBody>
      </p:sp>
      <p:sp>
        <p:nvSpPr>
          <p:cNvPr id="17" name="TextBox 17"/>
          <p:cNvSpPr txBox="1"/>
          <p:nvPr/>
        </p:nvSpPr>
        <p:spPr>
          <a:xfrm>
            <a:off x="9809648" y="3450148"/>
            <a:ext cx="6335845" cy="668755"/>
          </a:xfrm>
          <a:prstGeom prst="rect">
            <a:avLst/>
          </a:prstGeom>
        </p:spPr>
        <p:txBody>
          <a:bodyPr lIns="0" tIns="0" rIns="0" bIns="0" rtlCol="0" anchor="t">
            <a:spAutoFit/>
          </a:bodyPr>
          <a:lstStyle/>
          <a:p>
            <a:pPr algn="l">
              <a:lnSpc>
                <a:spcPts val="4940"/>
              </a:lnSpc>
              <a:spcBef>
                <a:spcPct val="0"/>
              </a:spcBef>
            </a:pPr>
            <a:r>
              <a:rPr lang="en-US" sz="3529">
                <a:solidFill>
                  <a:srgbClr val="78BACE"/>
                </a:solidFill>
                <a:latin typeface="Codec Pro Bold"/>
              </a:rPr>
              <a:t> Gestion des Transactions</a:t>
            </a:r>
          </a:p>
        </p:txBody>
      </p:sp>
      <p:sp>
        <p:nvSpPr>
          <p:cNvPr id="18" name="TextBox 18"/>
          <p:cNvSpPr txBox="1"/>
          <p:nvPr/>
        </p:nvSpPr>
        <p:spPr>
          <a:xfrm>
            <a:off x="9837551" y="6555545"/>
            <a:ext cx="7256988" cy="668755"/>
          </a:xfrm>
          <a:prstGeom prst="rect">
            <a:avLst/>
          </a:prstGeom>
        </p:spPr>
        <p:txBody>
          <a:bodyPr lIns="0" tIns="0" rIns="0" bIns="0" rtlCol="0" anchor="t">
            <a:spAutoFit/>
          </a:bodyPr>
          <a:lstStyle/>
          <a:p>
            <a:pPr algn="l">
              <a:lnSpc>
                <a:spcPts val="4940"/>
              </a:lnSpc>
              <a:spcBef>
                <a:spcPct val="0"/>
              </a:spcBef>
            </a:pPr>
            <a:r>
              <a:rPr lang="en-US" sz="3529">
                <a:solidFill>
                  <a:srgbClr val="78BACE"/>
                </a:solidFill>
                <a:latin typeface="Codec Pro Bold"/>
              </a:rPr>
              <a:t>Gestion des Rendez-vous</a:t>
            </a:r>
          </a:p>
        </p:txBody>
      </p:sp>
      <p:grpSp>
        <p:nvGrpSpPr>
          <p:cNvPr id="19" name="Group 19"/>
          <p:cNvGrpSpPr/>
          <p:nvPr/>
        </p:nvGrpSpPr>
        <p:grpSpPr>
          <a:xfrm>
            <a:off x="918923" y="6519549"/>
            <a:ext cx="874097" cy="874097"/>
            <a:chOff x="0" y="0"/>
            <a:chExt cx="1165462" cy="1165462"/>
          </a:xfrm>
        </p:grpSpPr>
        <p:grpSp>
          <p:nvGrpSpPr>
            <p:cNvPr id="20" name="Group 20"/>
            <p:cNvGrpSpPr/>
            <p:nvPr/>
          </p:nvGrpSpPr>
          <p:grpSpPr>
            <a:xfrm>
              <a:off x="0" y="0"/>
              <a:ext cx="1165462" cy="116546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151542" y="174719"/>
              <a:ext cx="862377" cy="816025"/>
            </a:xfrm>
            <a:custGeom>
              <a:avLst/>
              <a:gdLst/>
              <a:ahLst/>
              <a:cxnLst/>
              <a:rect l="l" t="t" r="r" b="b"/>
              <a:pathLst>
                <a:path w="862377" h="816025">
                  <a:moveTo>
                    <a:pt x="0" y="0"/>
                  </a:moveTo>
                  <a:lnTo>
                    <a:pt x="862378" y="0"/>
                  </a:lnTo>
                  <a:lnTo>
                    <a:pt x="862378" y="816024"/>
                  </a:lnTo>
                  <a:lnTo>
                    <a:pt x="0" y="8160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24" name="Group 24"/>
          <p:cNvGrpSpPr/>
          <p:nvPr/>
        </p:nvGrpSpPr>
        <p:grpSpPr>
          <a:xfrm>
            <a:off x="8706952" y="3348286"/>
            <a:ext cx="874097" cy="874097"/>
            <a:chOff x="0" y="0"/>
            <a:chExt cx="1165462" cy="1165462"/>
          </a:xfrm>
        </p:grpSpPr>
        <p:grpSp>
          <p:nvGrpSpPr>
            <p:cNvPr id="25" name="Group 25"/>
            <p:cNvGrpSpPr/>
            <p:nvPr/>
          </p:nvGrpSpPr>
          <p:grpSpPr>
            <a:xfrm>
              <a:off x="0" y="0"/>
              <a:ext cx="1165462" cy="1165462"/>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a:off x="151542" y="211464"/>
              <a:ext cx="862377" cy="816025"/>
            </a:xfrm>
            <a:custGeom>
              <a:avLst/>
              <a:gdLst/>
              <a:ahLst/>
              <a:cxnLst/>
              <a:rect l="l" t="t" r="r" b="b"/>
              <a:pathLst>
                <a:path w="862377" h="816025">
                  <a:moveTo>
                    <a:pt x="0" y="0"/>
                  </a:moveTo>
                  <a:lnTo>
                    <a:pt x="862378" y="0"/>
                  </a:lnTo>
                  <a:lnTo>
                    <a:pt x="862378" y="816025"/>
                  </a:lnTo>
                  <a:lnTo>
                    <a:pt x="0" y="8160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29" name="Group 29"/>
          <p:cNvGrpSpPr/>
          <p:nvPr/>
        </p:nvGrpSpPr>
        <p:grpSpPr>
          <a:xfrm>
            <a:off x="8706952" y="6519549"/>
            <a:ext cx="874097" cy="874097"/>
            <a:chOff x="0" y="0"/>
            <a:chExt cx="1165462" cy="1165462"/>
          </a:xfrm>
        </p:grpSpPr>
        <p:grpSp>
          <p:nvGrpSpPr>
            <p:cNvPr id="30" name="Group 30"/>
            <p:cNvGrpSpPr/>
            <p:nvPr/>
          </p:nvGrpSpPr>
          <p:grpSpPr>
            <a:xfrm>
              <a:off x="0" y="0"/>
              <a:ext cx="1165462" cy="1165462"/>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8BACE"/>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3" name="Freeform 33"/>
            <p:cNvSpPr/>
            <p:nvPr/>
          </p:nvSpPr>
          <p:spPr>
            <a:xfrm>
              <a:off x="151542" y="174719"/>
              <a:ext cx="862377" cy="816025"/>
            </a:xfrm>
            <a:custGeom>
              <a:avLst/>
              <a:gdLst/>
              <a:ahLst/>
              <a:cxnLst/>
              <a:rect l="l" t="t" r="r" b="b"/>
              <a:pathLst>
                <a:path w="862377" h="816025">
                  <a:moveTo>
                    <a:pt x="0" y="0"/>
                  </a:moveTo>
                  <a:lnTo>
                    <a:pt x="862378" y="0"/>
                  </a:lnTo>
                  <a:lnTo>
                    <a:pt x="862378" y="816024"/>
                  </a:lnTo>
                  <a:lnTo>
                    <a:pt x="0" y="8160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34" name="Group 34"/>
          <p:cNvGrpSpPr/>
          <p:nvPr/>
        </p:nvGrpSpPr>
        <p:grpSpPr>
          <a:xfrm>
            <a:off x="14361833" y="-3518489"/>
            <a:ext cx="7205986" cy="7036978"/>
            <a:chOff x="0" y="0"/>
            <a:chExt cx="616238" cy="601785"/>
          </a:xfrm>
        </p:grpSpPr>
        <p:sp>
          <p:nvSpPr>
            <p:cNvPr id="35" name="Freeform 35"/>
            <p:cNvSpPr/>
            <p:nvPr/>
          </p:nvSpPr>
          <p:spPr>
            <a:xfrm>
              <a:off x="0" y="0"/>
              <a:ext cx="616238" cy="601785"/>
            </a:xfrm>
            <a:custGeom>
              <a:avLst/>
              <a:gdLst/>
              <a:ahLst/>
              <a:cxnLst/>
              <a:rect l="l" t="t" r="r" b="b"/>
              <a:pathLst>
                <a:path w="616238" h="601785">
                  <a:moveTo>
                    <a:pt x="308119" y="0"/>
                  </a:moveTo>
                  <a:cubicBezTo>
                    <a:pt x="137950" y="0"/>
                    <a:pt x="0" y="134714"/>
                    <a:pt x="0" y="300892"/>
                  </a:cubicBezTo>
                  <a:cubicBezTo>
                    <a:pt x="0" y="467071"/>
                    <a:pt x="137950" y="601785"/>
                    <a:pt x="308119" y="601785"/>
                  </a:cubicBezTo>
                  <a:cubicBezTo>
                    <a:pt x="478288" y="601785"/>
                    <a:pt x="616238" y="467071"/>
                    <a:pt x="616238" y="300892"/>
                  </a:cubicBezTo>
                  <a:cubicBezTo>
                    <a:pt x="616238" y="134714"/>
                    <a:pt x="478288" y="0"/>
                    <a:pt x="308119" y="0"/>
                  </a:cubicBezTo>
                  <a:close/>
                </a:path>
              </a:pathLst>
            </a:custGeom>
            <a:solidFill>
              <a:srgbClr val="000000">
                <a:alpha val="0"/>
              </a:srgbClr>
            </a:solidFill>
            <a:ln w="723900" cap="sq">
              <a:solidFill>
                <a:srgbClr val="78BACE">
                  <a:alpha val="72941"/>
                </a:srgbClr>
              </a:solidFill>
              <a:prstDash val="solid"/>
              <a:miter/>
            </a:ln>
          </p:spPr>
        </p:sp>
        <p:sp>
          <p:nvSpPr>
            <p:cNvPr id="36" name="TextBox 36"/>
            <p:cNvSpPr txBox="1"/>
            <p:nvPr/>
          </p:nvSpPr>
          <p:spPr>
            <a:xfrm>
              <a:off x="57772" y="18317"/>
              <a:ext cx="500693" cy="527050"/>
            </a:xfrm>
            <a:prstGeom prst="rect">
              <a:avLst/>
            </a:prstGeom>
          </p:spPr>
          <p:txBody>
            <a:bodyPr lIns="50800" tIns="50800" rIns="50800" bIns="50800" rtlCol="0" anchor="ctr"/>
            <a:lstStyle/>
            <a:p>
              <a:pPr algn="ctr">
                <a:lnSpc>
                  <a:spcPts val="2659"/>
                </a:lnSpc>
              </a:pPr>
              <a:endParaRPr/>
            </a:p>
          </p:txBody>
        </p:sp>
      </p:grpSp>
      <p:sp>
        <p:nvSpPr>
          <p:cNvPr id="37" name="Freeform 37"/>
          <p:cNvSpPr/>
          <p:nvPr/>
        </p:nvSpPr>
        <p:spPr>
          <a:xfrm>
            <a:off x="14710313" y="1881761"/>
            <a:ext cx="1765905" cy="695325"/>
          </a:xfrm>
          <a:custGeom>
            <a:avLst/>
            <a:gdLst/>
            <a:ahLst/>
            <a:cxnLst/>
            <a:rect l="l" t="t" r="r" b="b"/>
            <a:pathLst>
              <a:path w="1765905" h="695325">
                <a:moveTo>
                  <a:pt x="0" y="0"/>
                </a:moveTo>
                <a:lnTo>
                  <a:pt x="1765906" y="0"/>
                </a:lnTo>
                <a:lnTo>
                  <a:pt x="1765906" y="695325"/>
                </a:lnTo>
                <a:lnTo>
                  <a:pt x="0" y="6953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38" name="Group 2">
            <a:extLst>
              <a:ext uri="{FF2B5EF4-FFF2-40B4-BE49-F238E27FC236}">
                <a16:creationId xmlns:a16="http://schemas.microsoft.com/office/drawing/2014/main" id="{B6B9EFAD-485C-47A7-A5E9-E2827BA469DD}"/>
              </a:ext>
            </a:extLst>
          </p:cNvPr>
          <p:cNvGrpSpPr/>
          <p:nvPr/>
        </p:nvGrpSpPr>
        <p:grpSpPr>
          <a:xfrm>
            <a:off x="-8728940" y="-14868970"/>
            <a:ext cx="14252988" cy="14252988"/>
            <a:chOff x="0" y="0"/>
            <a:chExt cx="812800" cy="812800"/>
          </a:xfrm>
        </p:grpSpPr>
        <p:sp>
          <p:nvSpPr>
            <p:cNvPr id="39" name="Freeform 3">
              <a:extLst>
                <a:ext uri="{FF2B5EF4-FFF2-40B4-BE49-F238E27FC236}">
                  <a16:creationId xmlns:a16="http://schemas.microsoft.com/office/drawing/2014/main" id="{59727A12-27B2-4D3D-58F8-177DEADF0B9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46000"/>
                  </a:srgbClr>
                </a:gs>
                <a:gs pos="100000">
                  <a:srgbClr val="9B9B9B">
                    <a:alpha val="46000"/>
                  </a:srgbClr>
                </a:gs>
              </a:gsLst>
              <a:lin ang="5400000"/>
            </a:gradFill>
          </p:spPr>
        </p:sp>
        <p:sp>
          <p:nvSpPr>
            <p:cNvPr id="40" name="TextBox 4">
              <a:extLst>
                <a:ext uri="{FF2B5EF4-FFF2-40B4-BE49-F238E27FC236}">
                  <a16:creationId xmlns:a16="http://schemas.microsoft.com/office/drawing/2014/main" id="{065AA9C3-C9D1-266B-F6CB-DA34FE91FEF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1" name="Group 7">
            <a:extLst>
              <a:ext uri="{FF2B5EF4-FFF2-40B4-BE49-F238E27FC236}">
                <a16:creationId xmlns:a16="http://schemas.microsoft.com/office/drawing/2014/main" id="{A7407B00-98E2-80AC-D707-A217BC989209}"/>
              </a:ext>
            </a:extLst>
          </p:cNvPr>
          <p:cNvGrpSpPr/>
          <p:nvPr/>
        </p:nvGrpSpPr>
        <p:grpSpPr>
          <a:xfrm>
            <a:off x="20892250" y="6889922"/>
            <a:ext cx="17794729" cy="17794729"/>
            <a:chOff x="0" y="0"/>
            <a:chExt cx="23726305" cy="23726305"/>
          </a:xfrm>
        </p:grpSpPr>
        <p:grpSp>
          <p:nvGrpSpPr>
            <p:cNvPr id="42" name="Group 8">
              <a:extLst>
                <a:ext uri="{FF2B5EF4-FFF2-40B4-BE49-F238E27FC236}">
                  <a16:creationId xmlns:a16="http://schemas.microsoft.com/office/drawing/2014/main" id="{761F5466-88C7-9CB8-360C-A222FC37E454}"/>
                </a:ext>
              </a:extLst>
            </p:cNvPr>
            <p:cNvGrpSpPr/>
            <p:nvPr/>
          </p:nvGrpSpPr>
          <p:grpSpPr>
            <a:xfrm>
              <a:off x="0" y="0"/>
              <a:ext cx="23726305" cy="23726305"/>
              <a:chOff x="0" y="0"/>
              <a:chExt cx="812800" cy="812800"/>
            </a:xfrm>
          </p:grpSpPr>
          <p:sp>
            <p:nvSpPr>
              <p:cNvPr id="47" name="Freeform 9">
                <a:extLst>
                  <a:ext uri="{FF2B5EF4-FFF2-40B4-BE49-F238E27FC236}">
                    <a16:creationId xmlns:a16="http://schemas.microsoft.com/office/drawing/2014/main" id="{A9D074B7-6728-FD82-004F-159BE4F9668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8BACE">
                      <a:alpha val="100000"/>
                    </a:srgbClr>
                  </a:gs>
                  <a:gs pos="100000">
                    <a:srgbClr val="38567B">
                      <a:alpha val="100000"/>
                    </a:srgbClr>
                  </a:gs>
                </a:gsLst>
                <a:lin ang="0"/>
              </a:gradFill>
            </p:spPr>
          </p:sp>
          <p:sp>
            <p:nvSpPr>
              <p:cNvPr id="48" name="TextBox 10">
                <a:extLst>
                  <a:ext uri="{FF2B5EF4-FFF2-40B4-BE49-F238E27FC236}">
                    <a16:creationId xmlns:a16="http://schemas.microsoft.com/office/drawing/2014/main" id="{15557DBA-E659-5501-9EF5-0953A4690C0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3" name="Freeform 11">
              <a:extLst>
                <a:ext uri="{FF2B5EF4-FFF2-40B4-BE49-F238E27FC236}">
                  <a16:creationId xmlns:a16="http://schemas.microsoft.com/office/drawing/2014/main" id="{9D9D016E-C02E-EE84-25C9-2FE5D1E78E6D}"/>
                </a:ext>
              </a:extLst>
            </p:cNvPr>
            <p:cNvSpPr/>
            <p:nvPr/>
          </p:nvSpPr>
          <p:spPr>
            <a:xfrm>
              <a:off x="10290819" y="14147353"/>
              <a:ext cx="1184247" cy="466297"/>
            </a:xfrm>
            <a:custGeom>
              <a:avLst/>
              <a:gdLst/>
              <a:ahLst/>
              <a:cxnLst/>
              <a:rect l="l" t="t" r="r" b="b"/>
              <a:pathLst>
                <a:path w="1184247" h="466297">
                  <a:moveTo>
                    <a:pt x="0" y="0"/>
                  </a:moveTo>
                  <a:lnTo>
                    <a:pt x="1184246" y="0"/>
                  </a:lnTo>
                  <a:lnTo>
                    <a:pt x="1184246" y="466297"/>
                  </a:lnTo>
                  <a:lnTo>
                    <a:pt x="0" y="4662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44" name="Group 12">
              <a:extLst>
                <a:ext uri="{FF2B5EF4-FFF2-40B4-BE49-F238E27FC236}">
                  <a16:creationId xmlns:a16="http://schemas.microsoft.com/office/drawing/2014/main" id="{19A59187-BFD7-651D-2F20-F63D42358D14}"/>
                </a:ext>
              </a:extLst>
            </p:cNvPr>
            <p:cNvGrpSpPr>
              <a:grpSpLocks noChangeAspect="1"/>
            </p:cNvGrpSpPr>
            <p:nvPr/>
          </p:nvGrpSpPr>
          <p:grpSpPr>
            <a:xfrm>
              <a:off x="573581" y="570145"/>
              <a:ext cx="22255341" cy="22168407"/>
              <a:chOff x="0" y="0"/>
              <a:chExt cx="6502400" cy="6477000"/>
            </a:xfrm>
          </p:grpSpPr>
          <p:sp>
            <p:nvSpPr>
              <p:cNvPr id="45" name="Freeform 13">
                <a:extLst>
                  <a:ext uri="{FF2B5EF4-FFF2-40B4-BE49-F238E27FC236}">
                    <a16:creationId xmlns:a16="http://schemas.microsoft.com/office/drawing/2014/main" id="{A3DBD288-B4BF-F923-777E-D953E8D8D918}"/>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0180" r="-67657"/>
                </a:stretch>
              </a:blipFill>
            </p:spPr>
          </p:sp>
          <p:sp>
            <p:nvSpPr>
              <p:cNvPr id="46" name="Freeform 14">
                <a:extLst>
                  <a:ext uri="{FF2B5EF4-FFF2-40B4-BE49-F238E27FC236}">
                    <a16:creationId xmlns:a16="http://schemas.microsoft.com/office/drawing/2014/main" id="{D11323E4-92BA-5695-F5D8-8A7DFF8A79BF}"/>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sp>
        <p:nvSpPr>
          <p:cNvPr id="49" name="Freeform 10">
            <a:extLst>
              <a:ext uri="{FF2B5EF4-FFF2-40B4-BE49-F238E27FC236}">
                <a16:creationId xmlns:a16="http://schemas.microsoft.com/office/drawing/2014/main" id="{69063ADB-D702-BDEE-E9CF-B05475365409}"/>
              </a:ext>
            </a:extLst>
          </p:cNvPr>
          <p:cNvSpPr/>
          <p:nvPr/>
        </p:nvSpPr>
        <p:spPr>
          <a:xfrm>
            <a:off x="-24213897" y="-3570912"/>
            <a:ext cx="17941736" cy="17919309"/>
          </a:xfrm>
          <a:custGeom>
            <a:avLst/>
            <a:gdLst/>
            <a:ahLst/>
            <a:cxnLst/>
            <a:rect l="l" t="t" r="r" b="b"/>
            <a:pathLst>
              <a:path w="23922314" h="23892412">
                <a:moveTo>
                  <a:pt x="0" y="0"/>
                </a:moveTo>
                <a:lnTo>
                  <a:pt x="23922314" y="0"/>
                </a:lnTo>
                <a:lnTo>
                  <a:pt x="23922314" y="23892412"/>
                </a:lnTo>
                <a:lnTo>
                  <a:pt x="0" y="23892412"/>
                </a:lnTo>
                <a:lnTo>
                  <a:pt x="0" y="0"/>
                </a:lnTo>
                <a:close/>
              </a:path>
            </a:pathLst>
          </a:custGeom>
          <a:blipFill>
            <a:blip r:embed="rId9"/>
            <a:stretch>
              <a:fillRect/>
            </a:stretch>
          </a:blipFill>
        </p:spPr>
      </p:sp>
      <p:sp>
        <p:nvSpPr>
          <p:cNvPr id="50" name="Freeform 12">
            <a:extLst>
              <a:ext uri="{FF2B5EF4-FFF2-40B4-BE49-F238E27FC236}">
                <a16:creationId xmlns:a16="http://schemas.microsoft.com/office/drawing/2014/main" id="{42CB0728-71D5-0CA0-19A3-A7794A44614A}"/>
              </a:ext>
            </a:extLst>
          </p:cNvPr>
          <p:cNvSpPr/>
          <p:nvPr/>
        </p:nvSpPr>
        <p:spPr>
          <a:xfrm>
            <a:off x="-16933155" y="1902071"/>
            <a:ext cx="7371638" cy="8473353"/>
          </a:xfrm>
          <a:custGeom>
            <a:avLst/>
            <a:gdLst/>
            <a:ahLst/>
            <a:cxnLst/>
            <a:rect l="l" t="t" r="r" b="b"/>
            <a:pathLst>
              <a:path w="812800" h="934276">
                <a:moveTo>
                  <a:pt x="24155" y="0"/>
                </a:moveTo>
                <a:lnTo>
                  <a:pt x="788645" y="0"/>
                </a:lnTo>
                <a:cubicBezTo>
                  <a:pt x="801985" y="0"/>
                  <a:pt x="812800" y="10815"/>
                  <a:pt x="812800" y="24155"/>
                </a:cubicBezTo>
                <a:lnTo>
                  <a:pt x="812800" y="910121"/>
                </a:lnTo>
                <a:cubicBezTo>
                  <a:pt x="812800" y="916528"/>
                  <a:pt x="810255" y="922672"/>
                  <a:pt x="805725" y="927202"/>
                </a:cubicBezTo>
                <a:cubicBezTo>
                  <a:pt x="801195" y="931732"/>
                  <a:pt x="795051" y="934276"/>
                  <a:pt x="788645" y="934276"/>
                </a:cubicBezTo>
                <a:lnTo>
                  <a:pt x="24155" y="934276"/>
                </a:lnTo>
                <a:cubicBezTo>
                  <a:pt x="10815" y="934276"/>
                  <a:pt x="0" y="923462"/>
                  <a:pt x="0" y="910121"/>
                </a:cubicBezTo>
                <a:lnTo>
                  <a:pt x="0" y="24155"/>
                </a:lnTo>
                <a:cubicBezTo>
                  <a:pt x="0" y="10815"/>
                  <a:pt x="10815" y="0"/>
                  <a:pt x="24155" y="0"/>
                </a:cubicBezTo>
                <a:close/>
              </a:path>
            </a:pathLst>
          </a:custGeom>
          <a:blipFill>
            <a:blip r:embed="rId10"/>
            <a:stretch>
              <a:fillRect l="-1922" r="-1922"/>
            </a:stretch>
          </a:blipFill>
          <a:ln w="190500" cap="rnd">
            <a:solidFill>
              <a:srgbClr val="FFFFFF"/>
            </a:solidFill>
            <a:prstDash val="solid"/>
            <a:round/>
          </a:ln>
        </p:spPr>
      </p:sp>
      <p:sp>
        <p:nvSpPr>
          <p:cNvPr id="51" name="Freeform 8">
            <a:extLst>
              <a:ext uri="{FF2B5EF4-FFF2-40B4-BE49-F238E27FC236}">
                <a16:creationId xmlns:a16="http://schemas.microsoft.com/office/drawing/2014/main" id="{5C2B199F-D351-B093-79D7-E025BA2BDE6C}"/>
              </a:ext>
            </a:extLst>
          </p:cNvPr>
          <p:cNvSpPr/>
          <p:nvPr/>
        </p:nvSpPr>
        <p:spPr>
          <a:xfrm>
            <a:off x="7860871" y="-1279532"/>
            <a:ext cx="1333070" cy="860436"/>
          </a:xfrm>
          <a:custGeom>
            <a:avLst/>
            <a:gdLst/>
            <a:ahLst/>
            <a:cxnLst/>
            <a:rect l="l" t="t" r="r" b="b"/>
            <a:pathLst>
              <a:path w="1333070" h="860436">
                <a:moveTo>
                  <a:pt x="0" y="0"/>
                </a:moveTo>
                <a:lnTo>
                  <a:pt x="1333070" y="0"/>
                </a:lnTo>
                <a:lnTo>
                  <a:pt x="1333070" y="860436"/>
                </a:lnTo>
                <a:lnTo>
                  <a:pt x="0" y="86043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9B9B9B">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8944813" y="3336185"/>
            <a:ext cx="8925437" cy="5922115"/>
            <a:chOff x="0" y="0"/>
            <a:chExt cx="2399140" cy="1591853"/>
          </a:xfrm>
        </p:grpSpPr>
        <p:sp>
          <p:nvSpPr>
            <p:cNvPr id="3" name="Freeform 3"/>
            <p:cNvSpPr/>
            <p:nvPr/>
          </p:nvSpPr>
          <p:spPr>
            <a:xfrm>
              <a:off x="0" y="0"/>
              <a:ext cx="2399140" cy="1591853"/>
            </a:xfrm>
            <a:custGeom>
              <a:avLst/>
              <a:gdLst/>
              <a:ahLst/>
              <a:cxnLst/>
              <a:rect l="l" t="t" r="r" b="b"/>
              <a:pathLst>
                <a:path w="2399140" h="1591853">
                  <a:moveTo>
                    <a:pt x="23420" y="0"/>
                  </a:moveTo>
                  <a:lnTo>
                    <a:pt x="2375720" y="0"/>
                  </a:lnTo>
                  <a:cubicBezTo>
                    <a:pt x="2381931" y="0"/>
                    <a:pt x="2387888" y="2467"/>
                    <a:pt x="2392280" y="6859"/>
                  </a:cubicBezTo>
                  <a:cubicBezTo>
                    <a:pt x="2396672" y="11252"/>
                    <a:pt x="2399140" y="17208"/>
                    <a:pt x="2399140" y="23420"/>
                  </a:cubicBezTo>
                  <a:lnTo>
                    <a:pt x="2399140" y="1568433"/>
                  </a:lnTo>
                  <a:cubicBezTo>
                    <a:pt x="2399140" y="1574644"/>
                    <a:pt x="2396672" y="1580601"/>
                    <a:pt x="2392280" y="1584993"/>
                  </a:cubicBezTo>
                  <a:cubicBezTo>
                    <a:pt x="2387888" y="1589385"/>
                    <a:pt x="2381931" y="1591853"/>
                    <a:pt x="2375720" y="1591853"/>
                  </a:cubicBezTo>
                  <a:lnTo>
                    <a:pt x="23420" y="1591853"/>
                  </a:lnTo>
                  <a:cubicBezTo>
                    <a:pt x="17208" y="1591853"/>
                    <a:pt x="11252" y="1589385"/>
                    <a:pt x="6859" y="1584993"/>
                  </a:cubicBezTo>
                  <a:cubicBezTo>
                    <a:pt x="2467" y="1580601"/>
                    <a:pt x="0" y="1574644"/>
                    <a:pt x="0" y="1568433"/>
                  </a:cubicBezTo>
                  <a:lnTo>
                    <a:pt x="0" y="23420"/>
                  </a:lnTo>
                  <a:cubicBezTo>
                    <a:pt x="0" y="17208"/>
                    <a:pt x="2467" y="11252"/>
                    <a:pt x="6859" y="6859"/>
                  </a:cubicBezTo>
                  <a:cubicBezTo>
                    <a:pt x="11252" y="2467"/>
                    <a:pt x="17208" y="0"/>
                    <a:pt x="23420" y="0"/>
                  </a:cubicBezTo>
                  <a:close/>
                </a:path>
              </a:pathLst>
            </a:custGeom>
            <a:solidFill>
              <a:srgbClr val="FFFFFF">
                <a:alpha val="37647"/>
              </a:srgbClr>
            </a:solidFill>
          </p:spPr>
        </p:sp>
        <p:sp>
          <p:nvSpPr>
            <p:cNvPr id="4" name="TextBox 4"/>
            <p:cNvSpPr txBox="1"/>
            <p:nvPr/>
          </p:nvSpPr>
          <p:spPr>
            <a:xfrm>
              <a:off x="0" y="-38100"/>
              <a:ext cx="2399140" cy="162995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82925" y="9348779"/>
            <a:ext cx="1191153" cy="163784"/>
          </a:xfrm>
          <a:custGeom>
            <a:avLst/>
            <a:gdLst/>
            <a:ahLst/>
            <a:cxnLst/>
            <a:rect l="l" t="t" r="r" b="b"/>
            <a:pathLst>
              <a:path w="1191153" h="163784">
                <a:moveTo>
                  <a:pt x="0" y="0"/>
                </a:moveTo>
                <a:lnTo>
                  <a:pt x="1191153" y="0"/>
                </a:lnTo>
                <a:lnTo>
                  <a:pt x="1191153" y="163784"/>
                </a:lnTo>
                <a:lnTo>
                  <a:pt x="0" y="1637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6140606" y="1028700"/>
            <a:ext cx="1118694" cy="440486"/>
          </a:xfrm>
          <a:custGeom>
            <a:avLst/>
            <a:gdLst/>
            <a:ahLst/>
            <a:cxnLst/>
            <a:rect l="l" t="t" r="r" b="b"/>
            <a:pathLst>
              <a:path w="1118694" h="440486">
                <a:moveTo>
                  <a:pt x="0" y="0"/>
                </a:moveTo>
                <a:lnTo>
                  <a:pt x="1118694" y="0"/>
                </a:lnTo>
                <a:lnTo>
                  <a:pt x="1118694" y="440486"/>
                </a:lnTo>
                <a:lnTo>
                  <a:pt x="0" y="4404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7371639" y="8868409"/>
            <a:ext cx="990200" cy="389891"/>
          </a:xfrm>
          <a:custGeom>
            <a:avLst/>
            <a:gdLst/>
            <a:ahLst/>
            <a:cxnLst/>
            <a:rect l="l" t="t" r="r" b="b"/>
            <a:pathLst>
              <a:path w="990200" h="389891">
                <a:moveTo>
                  <a:pt x="0" y="0"/>
                </a:moveTo>
                <a:lnTo>
                  <a:pt x="990200" y="0"/>
                </a:lnTo>
                <a:lnTo>
                  <a:pt x="990200" y="389891"/>
                </a:lnTo>
                <a:lnTo>
                  <a:pt x="0" y="3898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8361839" y="2762976"/>
            <a:ext cx="1333070" cy="860436"/>
          </a:xfrm>
          <a:custGeom>
            <a:avLst/>
            <a:gdLst/>
            <a:ahLst/>
            <a:cxnLst/>
            <a:rect l="l" t="t" r="r" b="b"/>
            <a:pathLst>
              <a:path w="1333070" h="860436">
                <a:moveTo>
                  <a:pt x="0" y="0"/>
                </a:moveTo>
                <a:lnTo>
                  <a:pt x="1333070" y="0"/>
                </a:lnTo>
                <a:lnTo>
                  <a:pt x="1333070" y="860436"/>
                </a:lnTo>
                <a:lnTo>
                  <a:pt x="0" y="8604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p:cNvGrpSpPr/>
          <p:nvPr/>
        </p:nvGrpSpPr>
        <p:grpSpPr>
          <a:xfrm>
            <a:off x="-7280742" y="-4882990"/>
            <a:ext cx="17941736" cy="17919309"/>
            <a:chOff x="0" y="0"/>
            <a:chExt cx="23922314" cy="23892412"/>
          </a:xfrm>
        </p:grpSpPr>
        <p:sp>
          <p:nvSpPr>
            <p:cNvPr id="10" name="Freeform 10"/>
            <p:cNvSpPr/>
            <p:nvPr/>
          </p:nvSpPr>
          <p:spPr>
            <a:xfrm>
              <a:off x="0" y="0"/>
              <a:ext cx="23922314" cy="23892412"/>
            </a:xfrm>
            <a:custGeom>
              <a:avLst/>
              <a:gdLst/>
              <a:ahLst/>
              <a:cxnLst/>
              <a:rect l="l" t="t" r="r" b="b"/>
              <a:pathLst>
                <a:path w="23922314" h="23892412">
                  <a:moveTo>
                    <a:pt x="0" y="0"/>
                  </a:moveTo>
                  <a:lnTo>
                    <a:pt x="23922314" y="0"/>
                  </a:lnTo>
                  <a:lnTo>
                    <a:pt x="23922314" y="23892412"/>
                  </a:lnTo>
                  <a:lnTo>
                    <a:pt x="0" y="23892412"/>
                  </a:lnTo>
                  <a:lnTo>
                    <a:pt x="0" y="0"/>
                  </a:lnTo>
                  <a:close/>
                </a:path>
              </a:pathLst>
            </a:custGeom>
            <a:blipFill>
              <a:blip r:embed="rId8"/>
              <a:stretch>
                <a:fillRect/>
              </a:stretch>
            </a:blipFill>
          </p:spPr>
        </p:sp>
        <p:grpSp>
          <p:nvGrpSpPr>
            <p:cNvPr id="11" name="Group 11"/>
            <p:cNvGrpSpPr/>
            <p:nvPr/>
          </p:nvGrpSpPr>
          <p:grpSpPr>
            <a:xfrm>
              <a:off x="9707656" y="7297310"/>
              <a:ext cx="9828851" cy="11297816"/>
              <a:chOff x="0" y="0"/>
              <a:chExt cx="812800" cy="934277"/>
            </a:xfrm>
          </p:grpSpPr>
          <p:sp>
            <p:nvSpPr>
              <p:cNvPr id="12" name="Freeform 12"/>
              <p:cNvSpPr/>
              <p:nvPr/>
            </p:nvSpPr>
            <p:spPr>
              <a:xfrm>
                <a:off x="0" y="0"/>
                <a:ext cx="812800" cy="934276"/>
              </a:xfrm>
              <a:custGeom>
                <a:avLst/>
                <a:gdLst/>
                <a:ahLst/>
                <a:cxnLst/>
                <a:rect l="l" t="t" r="r" b="b"/>
                <a:pathLst>
                  <a:path w="812800" h="934276">
                    <a:moveTo>
                      <a:pt x="24155" y="0"/>
                    </a:moveTo>
                    <a:lnTo>
                      <a:pt x="788645" y="0"/>
                    </a:lnTo>
                    <a:cubicBezTo>
                      <a:pt x="801985" y="0"/>
                      <a:pt x="812800" y="10815"/>
                      <a:pt x="812800" y="24155"/>
                    </a:cubicBezTo>
                    <a:lnTo>
                      <a:pt x="812800" y="910121"/>
                    </a:lnTo>
                    <a:cubicBezTo>
                      <a:pt x="812800" y="916528"/>
                      <a:pt x="810255" y="922672"/>
                      <a:pt x="805725" y="927202"/>
                    </a:cubicBezTo>
                    <a:cubicBezTo>
                      <a:pt x="801195" y="931732"/>
                      <a:pt x="795051" y="934276"/>
                      <a:pt x="788645" y="934276"/>
                    </a:cubicBezTo>
                    <a:lnTo>
                      <a:pt x="24155" y="934276"/>
                    </a:lnTo>
                    <a:cubicBezTo>
                      <a:pt x="10815" y="934276"/>
                      <a:pt x="0" y="923462"/>
                      <a:pt x="0" y="910121"/>
                    </a:cubicBezTo>
                    <a:lnTo>
                      <a:pt x="0" y="24155"/>
                    </a:lnTo>
                    <a:cubicBezTo>
                      <a:pt x="0" y="10815"/>
                      <a:pt x="10815" y="0"/>
                      <a:pt x="24155" y="0"/>
                    </a:cubicBezTo>
                    <a:close/>
                  </a:path>
                </a:pathLst>
              </a:custGeom>
              <a:blipFill>
                <a:blip r:embed="rId9"/>
                <a:stretch>
                  <a:fillRect l="-1922" r="-1922"/>
                </a:stretch>
              </a:blipFill>
              <a:ln w="190500" cap="rnd">
                <a:solidFill>
                  <a:srgbClr val="FFFFFF"/>
                </a:solidFill>
                <a:prstDash val="solid"/>
                <a:round/>
              </a:ln>
            </p:spPr>
          </p:sp>
        </p:grpSp>
      </p:grpSp>
      <p:sp>
        <p:nvSpPr>
          <p:cNvPr id="13" name="TextBox 13"/>
          <p:cNvSpPr txBox="1"/>
          <p:nvPr/>
        </p:nvSpPr>
        <p:spPr>
          <a:xfrm>
            <a:off x="8944813" y="720714"/>
            <a:ext cx="7755140" cy="1123950"/>
          </a:xfrm>
          <a:prstGeom prst="rect">
            <a:avLst/>
          </a:prstGeom>
        </p:spPr>
        <p:txBody>
          <a:bodyPr lIns="0" tIns="0" rIns="0" bIns="0" rtlCol="0" anchor="t">
            <a:spAutoFit/>
          </a:bodyPr>
          <a:lstStyle/>
          <a:p>
            <a:pPr algn="l">
              <a:lnSpc>
                <a:spcPts val="8400"/>
              </a:lnSpc>
              <a:spcBef>
                <a:spcPct val="0"/>
              </a:spcBef>
            </a:pPr>
            <a:r>
              <a:rPr lang="en-US" sz="6000">
                <a:solidFill>
                  <a:srgbClr val="000000"/>
                </a:solidFill>
                <a:latin typeface="Codec Pro Ultra-Bold"/>
              </a:rPr>
              <a:t>ARCHITECTURE DE </a:t>
            </a:r>
          </a:p>
        </p:txBody>
      </p:sp>
      <p:sp>
        <p:nvSpPr>
          <p:cNvPr id="14" name="TextBox 14"/>
          <p:cNvSpPr txBox="1"/>
          <p:nvPr/>
        </p:nvSpPr>
        <p:spPr>
          <a:xfrm>
            <a:off x="8944813" y="1639026"/>
            <a:ext cx="8440215" cy="1123950"/>
          </a:xfrm>
          <a:prstGeom prst="rect">
            <a:avLst/>
          </a:prstGeom>
        </p:spPr>
        <p:txBody>
          <a:bodyPr lIns="0" tIns="0" rIns="0" bIns="0" rtlCol="0" anchor="t">
            <a:spAutoFit/>
          </a:bodyPr>
          <a:lstStyle/>
          <a:p>
            <a:pPr algn="l">
              <a:lnSpc>
                <a:spcPts val="8400"/>
              </a:lnSpc>
              <a:spcBef>
                <a:spcPct val="0"/>
              </a:spcBef>
            </a:pPr>
            <a:r>
              <a:rPr lang="en-US" sz="6000">
                <a:solidFill>
                  <a:srgbClr val="78BACE"/>
                </a:solidFill>
                <a:latin typeface="Codec Pro Ultra-Bold"/>
              </a:rPr>
              <a:t>L’APPLICATION </a:t>
            </a:r>
          </a:p>
        </p:txBody>
      </p:sp>
      <p:sp>
        <p:nvSpPr>
          <p:cNvPr id="15" name="TextBox 15"/>
          <p:cNvSpPr txBox="1"/>
          <p:nvPr/>
        </p:nvSpPr>
        <p:spPr>
          <a:xfrm>
            <a:off x="9236498" y="3383123"/>
            <a:ext cx="8342069" cy="5673623"/>
          </a:xfrm>
          <a:prstGeom prst="rect">
            <a:avLst/>
          </a:prstGeom>
        </p:spPr>
        <p:txBody>
          <a:bodyPr lIns="0" tIns="0" rIns="0" bIns="0" rtlCol="0" anchor="t">
            <a:spAutoFit/>
          </a:bodyPr>
          <a:lstStyle/>
          <a:p>
            <a:pPr algn="l">
              <a:lnSpc>
                <a:spcPts val="2805"/>
              </a:lnSpc>
            </a:pPr>
            <a:r>
              <a:rPr lang="en-US" sz="2004" dirty="0" err="1">
                <a:solidFill>
                  <a:srgbClr val="000000"/>
                </a:solidFill>
                <a:latin typeface="Codec Pro Bold"/>
              </a:rPr>
              <a:t>L'architecture</a:t>
            </a:r>
            <a:r>
              <a:rPr lang="en-US" sz="2004" dirty="0">
                <a:solidFill>
                  <a:srgbClr val="000000"/>
                </a:solidFill>
                <a:latin typeface="Codec Pro Bold"/>
              </a:rPr>
              <a:t> de </a:t>
            </a:r>
            <a:r>
              <a:rPr lang="en-US" sz="2004" dirty="0" err="1">
                <a:solidFill>
                  <a:srgbClr val="000000"/>
                </a:solidFill>
                <a:latin typeface="Codec Pro Bold"/>
              </a:rPr>
              <a:t>l'application</a:t>
            </a:r>
            <a:r>
              <a:rPr lang="en-US" sz="2004" dirty="0">
                <a:solidFill>
                  <a:srgbClr val="000000"/>
                </a:solidFill>
                <a:latin typeface="Codec Pro Bold"/>
              </a:rPr>
              <a:t> suit le </a:t>
            </a:r>
            <a:r>
              <a:rPr lang="en-US" sz="2004" dirty="0" err="1">
                <a:solidFill>
                  <a:srgbClr val="000000"/>
                </a:solidFill>
                <a:latin typeface="Codec Pro Bold"/>
              </a:rPr>
              <a:t>modèle</a:t>
            </a:r>
            <a:r>
              <a:rPr lang="en-US" sz="2004" dirty="0">
                <a:solidFill>
                  <a:srgbClr val="000000"/>
                </a:solidFill>
                <a:latin typeface="Codec Pro Bold"/>
              </a:rPr>
              <a:t> MVC (</a:t>
            </a:r>
            <a:r>
              <a:rPr lang="en-US" sz="2004" dirty="0" err="1">
                <a:solidFill>
                  <a:srgbClr val="000000"/>
                </a:solidFill>
                <a:latin typeface="Codec Pro Bold"/>
              </a:rPr>
              <a:t>Modèle</a:t>
            </a:r>
            <a:r>
              <a:rPr lang="en-US" sz="2004" dirty="0">
                <a:solidFill>
                  <a:srgbClr val="000000"/>
                </a:solidFill>
                <a:latin typeface="Codec Pro Bold"/>
              </a:rPr>
              <a:t>-Vue-</a:t>
            </a:r>
            <a:r>
              <a:rPr lang="en-US" sz="2004" dirty="0" err="1">
                <a:solidFill>
                  <a:srgbClr val="000000"/>
                </a:solidFill>
                <a:latin typeface="Codec Pro Bold"/>
              </a:rPr>
              <a:t>Contrôleur</a:t>
            </a:r>
            <a:r>
              <a:rPr lang="en-US" sz="2004" dirty="0">
                <a:solidFill>
                  <a:srgbClr val="000000"/>
                </a:solidFill>
                <a:latin typeface="Codec Pro Bold"/>
              </a:rPr>
              <a:t>) pour </a:t>
            </a:r>
            <a:r>
              <a:rPr lang="en-US" sz="2004" dirty="0" err="1">
                <a:solidFill>
                  <a:srgbClr val="000000"/>
                </a:solidFill>
                <a:latin typeface="Codec Pro Bold"/>
              </a:rPr>
              <a:t>séparer</a:t>
            </a:r>
            <a:r>
              <a:rPr lang="en-US" sz="2004" dirty="0">
                <a:solidFill>
                  <a:srgbClr val="000000"/>
                </a:solidFill>
                <a:latin typeface="Codec Pro Bold"/>
              </a:rPr>
              <a:t> les </a:t>
            </a:r>
            <a:r>
              <a:rPr lang="en-US" sz="2004" dirty="0" err="1">
                <a:solidFill>
                  <a:srgbClr val="000000"/>
                </a:solidFill>
                <a:latin typeface="Codec Pro Bold"/>
              </a:rPr>
              <a:t>différentes</a:t>
            </a:r>
            <a:r>
              <a:rPr lang="en-US" sz="2004" dirty="0">
                <a:solidFill>
                  <a:srgbClr val="000000"/>
                </a:solidFill>
                <a:latin typeface="Codec Pro Bold"/>
              </a:rPr>
              <a:t> </a:t>
            </a:r>
            <a:r>
              <a:rPr lang="en-US" sz="2004" dirty="0" err="1">
                <a:solidFill>
                  <a:srgbClr val="000000"/>
                </a:solidFill>
                <a:latin typeface="Codec Pro Bold"/>
              </a:rPr>
              <a:t>responsabilités</a:t>
            </a:r>
            <a:r>
              <a:rPr lang="en-US" sz="2004" dirty="0">
                <a:solidFill>
                  <a:srgbClr val="000000"/>
                </a:solidFill>
                <a:latin typeface="Codec Pro Bold"/>
              </a:rPr>
              <a:t> et </a:t>
            </a:r>
            <a:r>
              <a:rPr lang="en-US" sz="2004" dirty="0" err="1">
                <a:solidFill>
                  <a:srgbClr val="000000"/>
                </a:solidFill>
                <a:latin typeface="Codec Pro Bold"/>
              </a:rPr>
              <a:t>améliorer</a:t>
            </a:r>
            <a:r>
              <a:rPr lang="en-US" sz="2004" dirty="0">
                <a:solidFill>
                  <a:srgbClr val="000000"/>
                </a:solidFill>
                <a:latin typeface="Codec Pro Bold"/>
              </a:rPr>
              <a:t> la </a:t>
            </a:r>
            <a:r>
              <a:rPr lang="en-US" sz="2004" dirty="0" err="1">
                <a:solidFill>
                  <a:srgbClr val="000000"/>
                </a:solidFill>
                <a:latin typeface="Codec Pro Bold"/>
              </a:rPr>
              <a:t>maintenabilité</a:t>
            </a:r>
            <a:r>
              <a:rPr lang="en-US" sz="2004" dirty="0">
                <a:solidFill>
                  <a:srgbClr val="000000"/>
                </a:solidFill>
                <a:latin typeface="Codec Pro Bold"/>
              </a:rPr>
              <a:t> du code.</a:t>
            </a:r>
          </a:p>
          <a:p>
            <a:pPr marL="432665" lvl="1" indent="-216333" algn="l">
              <a:lnSpc>
                <a:spcPts val="2805"/>
              </a:lnSpc>
              <a:buFont typeface="Arial"/>
              <a:buChar char="•"/>
            </a:pPr>
            <a:r>
              <a:rPr lang="en-US" sz="2004" dirty="0" err="1">
                <a:solidFill>
                  <a:srgbClr val="000000"/>
                </a:solidFill>
                <a:latin typeface="Codec Pro Bold"/>
              </a:rPr>
              <a:t>Modèle</a:t>
            </a:r>
            <a:r>
              <a:rPr lang="en-US" sz="2004" dirty="0">
                <a:solidFill>
                  <a:srgbClr val="000000"/>
                </a:solidFill>
                <a:latin typeface="Codec Pro Bold"/>
              </a:rPr>
              <a:t> (Model) : </a:t>
            </a:r>
            <a:r>
              <a:rPr lang="en-US" sz="2004" dirty="0" err="1">
                <a:solidFill>
                  <a:srgbClr val="000000"/>
                </a:solidFill>
                <a:latin typeface="Codec Pro Bold"/>
              </a:rPr>
              <a:t>Contient</a:t>
            </a:r>
            <a:r>
              <a:rPr lang="en-US" sz="2004" dirty="0">
                <a:solidFill>
                  <a:srgbClr val="000000"/>
                </a:solidFill>
                <a:latin typeface="Codec Pro Bold"/>
              </a:rPr>
              <a:t> les classes </a:t>
            </a:r>
            <a:r>
              <a:rPr lang="en-US" sz="2004" dirty="0" err="1">
                <a:solidFill>
                  <a:srgbClr val="000000"/>
                </a:solidFill>
                <a:latin typeface="Codec Pro Bold"/>
              </a:rPr>
              <a:t>représentant</a:t>
            </a:r>
            <a:r>
              <a:rPr lang="en-US" sz="2004" dirty="0">
                <a:solidFill>
                  <a:srgbClr val="000000"/>
                </a:solidFill>
                <a:latin typeface="Codec Pro Bold"/>
              </a:rPr>
              <a:t> les données de </a:t>
            </a:r>
            <a:r>
              <a:rPr lang="en-US" sz="2004" dirty="0" err="1">
                <a:solidFill>
                  <a:srgbClr val="000000"/>
                </a:solidFill>
                <a:latin typeface="Codec Pro Bold"/>
              </a:rPr>
              <a:t>l'application</a:t>
            </a:r>
            <a:r>
              <a:rPr lang="en-US" sz="2004" dirty="0">
                <a:solidFill>
                  <a:srgbClr val="000000"/>
                </a:solidFill>
                <a:latin typeface="Codec Pro Bold"/>
              </a:rPr>
              <a:t>, </a:t>
            </a:r>
            <a:r>
              <a:rPr lang="en-US" sz="2004" dirty="0" err="1">
                <a:solidFill>
                  <a:srgbClr val="000000"/>
                </a:solidFill>
                <a:latin typeface="Codec Pro Bold"/>
              </a:rPr>
              <a:t>telles</a:t>
            </a:r>
            <a:r>
              <a:rPr lang="en-US" sz="2004" dirty="0">
                <a:solidFill>
                  <a:srgbClr val="000000"/>
                </a:solidFill>
                <a:latin typeface="Codec Pro Bold"/>
              </a:rPr>
              <a:t> que Client, Agent, </a:t>
            </a:r>
            <a:r>
              <a:rPr lang="en-US" sz="2004" dirty="0" err="1">
                <a:solidFill>
                  <a:srgbClr val="000000"/>
                </a:solidFill>
                <a:latin typeface="Codec Pro Bold"/>
              </a:rPr>
              <a:t>Propriété</a:t>
            </a:r>
            <a:r>
              <a:rPr lang="en-US" sz="2004" dirty="0">
                <a:solidFill>
                  <a:srgbClr val="000000"/>
                </a:solidFill>
                <a:latin typeface="Codec Pro Bold"/>
              </a:rPr>
              <a:t>, etc. </a:t>
            </a:r>
            <a:r>
              <a:rPr lang="en-US" sz="2004" dirty="0" err="1">
                <a:solidFill>
                  <a:srgbClr val="000000"/>
                </a:solidFill>
                <a:latin typeface="Codec Pro Bold"/>
              </a:rPr>
              <a:t>Chacune</a:t>
            </a:r>
            <a:r>
              <a:rPr lang="en-US" sz="2004" dirty="0">
                <a:solidFill>
                  <a:srgbClr val="000000"/>
                </a:solidFill>
                <a:latin typeface="Codec Pro Bold"/>
              </a:rPr>
              <a:t> </a:t>
            </a:r>
            <a:r>
              <a:rPr lang="en-US" sz="2004" dirty="0" err="1">
                <a:solidFill>
                  <a:srgbClr val="000000"/>
                </a:solidFill>
                <a:latin typeface="Codec Pro Bold"/>
              </a:rPr>
              <a:t>contient</a:t>
            </a:r>
            <a:r>
              <a:rPr lang="en-US" sz="2004" dirty="0">
                <a:solidFill>
                  <a:srgbClr val="000000"/>
                </a:solidFill>
                <a:latin typeface="Codec Pro Bold"/>
              </a:rPr>
              <a:t> les </a:t>
            </a:r>
            <a:r>
              <a:rPr lang="en-US" sz="2004" dirty="0" err="1">
                <a:solidFill>
                  <a:srgbClr val="000000"/>
                </a:solidFill>
                <a:latin typeface="Codec Pro Bold"/>
              </a:rPr>
              <a:t>constructeurs</a:t>
            </a:r>
            <a:r>
              <a:rPr lang="en-US" sz="2004" dirty="0">
                <a:solidFill>
                  <a:srgbClr val="000000"/>
                </a:solidFill>
                <a:latin typeface="Codec Pro Bold"/>
              </a:rPr>
              <a:t>, getters et setters.</a:t>
            </a:r>
          </a:p>
          <a:p>
            <a:pPr marL="432665" lvl="1" indent="-216333" algn="l">
              <a:lnSpc>
                <a:spcPts val="2805"/>
              </a:lnSpc>
              <a:buFont typeface="Arial"/>
              <a:buChar char="•"/>
            </a:pPr>
            <a:r>
              <a:rPr lang="en-US" sz="2004" dirty="0">
                <a:solidFill>
                  <a:srgbClr val="000000"/>
                </a:solidFill>
                <a:latin typeface="Codec Pro Bold"/>
              </a:rPr>
              <a:t>Vue (View) : </a:t>
            </a:r>
            <a:r>
              <a:rPr lang="en-US" sz="2004" dirty="0" err="1">
                <a:solidFill>
                  <a:srgbClr val="000000"/>
                </a:solidFill>
                <a:latin typeface="Codec Pro Bold"/>
              </a:rPr>
              <a:t>Gère</a:t>
            </a:r>
            <a:r>
              <a:rPr lang="en-US" sz="2004" dirty="0">
                <a:solidFill>
                  <a:srgbClr val="000000"/>
                </a:solidFill>
                <a:latin typeface="Codec Pro Bold"/>
              </a:rPr>
              <a:t> </a:t>
            </a:r>
            <a:r>
              <a:rPr lang="en-US" sz="2004" dirty="0" err="1">
                <a:solidFill>
                  <a:srgbClr val="000000"/>
                </a:solidFill>
                <a:latin typeface="Codec Pro Bold"/>
              </a:rPr>
              <a:t>l'affichage</a:t>
            </a:r>
            <a:r>
              <a:rPr lang="en-US" sz="2004" dirty="0">
                <a:solidFill>
                  <a:srgbClr val="000000"/>
                </a:solidFill>
                <a:latin typeface="Codec Pro Bold"/>
              </a:rPr>
              <a:t> des données à </a:t>
            </a:r>
            <a:r>
              <a:rPr lang="en-US" sz="2004" dirty="0" err="1">
                <a:solidFill>
                  <a:srgbClr val="000000"/>
                </a:solidFill>
                <a:latin typeface="Codec Pro Bold"/>
              </a:rPr>
              <a:t>l'utilisateur</a:t>
            </a:r>
            <a:r>
              <a:rPr lang="en-US" sz="2004" dirty="0">
                <a:solidFill>
                  <a:srgbClr val="000000"/>
                </a:solidFill>
                <a:latin typeface="Codec Pro Bold"/>
              </a:rPr>
              <a:t>. Dans </a:t>
            </a:r>
            <a:r>
              <a:rPr lang="en-US" sz="2004" dirty="0" err="1">
                <a:solidFill>
                  <a:srgbClr val="000000"/>
                </a:solidFill>
                <a:latin typeface="Codec Pro Bold"/>
              </a:rPr>
              <a:t>notre</a:t>
            </a:r>
            <a:r>
              <a:rPr lang="en-US" sz="2004" dirty="0">
                <a:solidFill>
                  <a:srgbClr val="000000"/>
                </a:solidFill>
                <a:latin typeface="Codec Pro Bold"/>
              </a:rPr>
              <a:t> </a:t>
            </a:r>
            <a:r>
              <a:rPr lang="en-US" sz="2004" dirty="0" err="1">
                <a:solidFill>
                  <a:srgbClr val="000000"/>
                </a:solidFill>
                <a:latin typeface="Codec Pro Bold"/>
              </a:rPr>
              <a:t>cas</a:t>
            </a:r>
            <a:r>
              <a:rPr lang="en-US" sz="2004" dirty="0">
                <a:solidFill>
                  <a:srgbClr val="000000"/>
                </a:solidFill>
                <a:latin typeface="Codec Pro Bold"/>
              </a:rPr>
              <a:t>, il </a:t>
            </a:r>
            <a:r>
              <a:rPr lang="en-US" sz="2004" dirty="0" err="1">
                <a:solidFill>
                  <a:srgbClr val="000000"/>
                </a:solidFill>
                <a:latin typeface="Codec Pro Bold"/>
              </a:rPr>
              <a:t>s'agit</a:t>
            </a:r>
            <a:r>
              <a:rPr lang="en-US" sz="2004" dirty="0">
                <a:solidFill>
                  <a:srgbClr val="000000"/>
                </a:solidFill>
                <a:latin typeface="Codec Pro Bold"/>
              </a:rPr>
              <a:t> de </a:t>
            </a:r>
            <a:r>
              <a:rPr lang="en-US" sz="2004" dirty="0" err="1">
                <a:solidFill>
                  <a:srgbClr val="000000"/>
                </a:solidFill>
                <a:latin typeface="Codec Pro Bold"/>
              </a:rPr>
              <a:t>l'interface</a:t>
            </a:r>
            <a:r>
              <a:rPr lang="en-US" sz="2004" dirty="0">
                <a:solidFill>
                  <a:srgbClr val="000000"/>
                </a:solidFill>
                <a:latin typeface="Codec Pro Bold"/>
              </a:rPr>
              <a:t> </a:t>
            </a:r>
            <a:r>
              <a:rPr lang="en-US" sz="2004" dirty="0" err="1">
                <a:solidFill>
                  <a:srgbClr val="000000"/>
                </a:solidFill>
                <a:latin typeface="Codec Pro Bold"/>
              </a:rPr>
              <a:t>graphique</a:t>
            </a:r>
            <a:r>
              <a:rPr lang="en-US" sz="2004" dirty="0">
                <a:solidFill>
                  <a:srgbClr val="000000"/>
                </a:solidFill>
                <a:latin typeface="Codec Pro Bold"/>
              </a:rPr>
              <a:t> dans la version avec interface.</a:t>
            </a:r>
          </a:p>
          <a:p>
            <a:pPr marL="432665" lvl="1" indent="-216333" algn="l">
              <a:lnSpc>
                <a:spcPts val="2805"/>
              </a:lnSpc>
              <a:buFont typeface="Arial"/>
              <a:buChar char="•"/>
            </a:pPr>
            <a:r>
              <a:rPr lang="en-US" sz="2004" dirty="0" err="1">
                <a:solidFill>
                  <a:srgbClr val="000000"/>
                </a:solidFill>
                <a:latin typeface="Codec Pro Bold"/>
              </a:rPr>
              <a:t>Contrôleur</a:t>
            </a:r>
            <a:r>
              <a:rPr lang="en-US" sz="2004" dirty="0">
                <a:solidFill>
                  <a:srgbClr val="000000"/>
                </a:solidFill>
                <a:latin typeface="Codec Pro Bold"/>
              </a:rPr>
              <a:t> (Controller) : </a:t>
            </a:r>
            <a:r>
              <a:rPr lang="en-US" sz="2004" dirty="0" err="1">
                <a:solidFill>
                  <a:srgbClr val="000000"/>
                </a:solidFill>
                <a:latin typeface="Codec Pro Bold"/>
              </a:rPr>
              <a:t>Gère</a:t>
            </a:r>
            <a:r>
              <a:rPr lang="en-US" sz="2004" dirty="0">
                <a:solidFill>
                  <a:srgbClr val="000000"/>
                </a:solidFill>
                <a:latin typeface="Codec Pro Bold"/>
              </a:rPr>
              <a:t> la </a:t>
            </a:r>
            <a:r>
              <a:rPr lang="en-US" sz="2004" dirty="0" err="1">
                <a:solidFill>
                  <a:srgbClr val="000000"/>
                </a:solidFill>
                <a:latin typeface="Codec Pro Bold"/>
              </a:rPr>
              <a:t>logique</a:t>
            </a:r>
            <a:r>
              <a:rPr lang="en-US" sz="2004" dirty="0">
                <a:solidFill>
                  <a:srgbClr val="000000"/>
                </a:solidFill>
                <a:latin typeface="Codec Pro Bold"/>
              </a:rPr>
              <a:t> métier et les interactions entre le </a:t>
            </a:r>
            <a:r>
              <a:rPr lang="en-US" sz="2004" dirty="0" err="1">
                <a:solidFill>
                  <a:srgbClr val="000000"/>
                </a:solidFill>
                <a:latin typeface="Codec Pro Bold"/>
              </a:rPr>
              <a:t>modèle</a:t>
            </a:r>
            <a:r>
              <a:rPr lang="en-US" sz="2004" dirty="0">
                <a:solidFill>
                  <a:srgbClr val="000000"/>
                </a:solidFill>
                <a:latin typeface="Codec Pro Bold"/>
              </a:rPr>
              <a:t> et la </a:t>
            </a:r>
            <a:r>
              <a:rPr lang="en-US" sz="2004" dirty="0" err="1">
                <a:solidFill>
                  <a:srgbClr val="000000"/>
                </a:solidFill>
                <a:latin typeface="Codec Pro Bold"/>
              </a:rPr>
              <a:t>vue</a:t>
            </a:r>
            <a:r>
              <a:rPr lang="en-US" sz="2004" dirty="0">
                <a:solidFill>
                  <a:srgbClr val="000000"/>
                </a:solidFill>
                <a:latin typeface="Codec Pro Bold"/>
              </a:rPr>
              <a:t>.</a:t>
            </a:r>
          </a:p>
          <a:p>
            <a:pPr algn="l">
              <a:lnSpc>
                <a:spcPts val="2805"/>
              </a:lnSpc>
            </a:pPr>
            <a:r>
              <a:rPr lang="en-US" sz="2004" dirty="0">
                <a:solidFill>
                  <a:srgbClr val="000000"/>
                </a:solidFill>
                <a:latin typeface="Codec Pro Bold"/>
              </a:rPr>
              <a:t>Par </a:t>
            </a:r>
            <a:r>
              <a:rPr lang="en-US" sz="2004" dirty="0" err="1">
                <a:solidFill>
                  <a:srgbClr val="000000"/>
                </a:solidFill>
                <a:latin typeface="Codec Pro Bold"/>
              </a:rPr>
              <a:t>contre</a:t>
            </a:r>
            <a:r>
              <a:rPr lang="en-US" sz="2004" dirty="0">
                <a:solidFill>
                  <a:srgbClr val="000000"/>
                </a:solidFill>
                <a:latin typeface="Codec Pro Bold"/>
              </a:rPr>
              <a:t> nous </a:t>
            </a:r>
            <a:r>
              <a:rPr lang="en-US" sz="2004" dirty="0" err="1">
                <a:solidFill>
                  <a:srgbClr val="000000"/>
                </a:solidFill>
                <a:latin typeface="Codec Pro Bold"/>
              </a:rPr>
              <a:t>avons</a:t>
            </a:r>
            <a:r>
              <a:rPr lang="en-US" sz="2004" dirty="0">
                <a:solidFill>
                  <a:srgbClr val="000000"/>
                </a:solidFill>
                <a:latin typeface="Codec Pro Bold"/>
              </a:rPr>
              <a:t> deux classes </a:t>
            </a:r>
            <a:r>
              <a:rPr lang="en-US" sz="2004" dirty="0" err="1">
                <a:solidFill>
                  <a:srgbClr val="000000"/>
                </a:solidFill>
                <a:latin typeface="Codec Pro Bold"/>
              </a:rPr>
              <a:t>principales</a:t>
            </a:r>
            <a:r>
              <a:rPr lang="en-US" sz="2004" dirty="0">
                <a:solidFill>
                  <a:srgbClr val="000000"/>
                </a:solidFill>
                <a:latin typeface="Codec Pro Bold"/>
              </a:rPr>
              <a:t> pour </a:t>
            </a:r>
            <a:r>
              <a:rPr lang="en-US" sz="2004" dirty="0" err="1">
                <a:solidFill>
                  <a:srgbClr val="000000"/>
                </a:solidFill>
                <a:latin typeface="Codec Pro Bold"/>
              </a:rPr>
              <a:t>l'application</a:t>
            </a:r>
            <a:r>
              <a:rPr lang="en-US" sz="2004" dirty="0">
                <a:solidFill>
                  <a:srgbClr val="000000"/>
                </a:solidFill>
                <a:latin typeface="Codec Pro Bold"/>
              </a:rPr>
              <a:t> :</a:t>
            </a:r>
          </a:p>
          <a:p>
            <a:pPr algn="l">
              <a:lnSpc>
                <a:spcPts val="2805"/>
              </a:lnSpc>
            </a:pPr>
            <a:r>
              <a:rPr lang="en-US" sz="2004" dirty="0">
                <a:solidFill>
                  <a:srgbClr val="000000"/>
                </a:solidFill>
                <a:latin typeface="Codec Pro Bold"/>
              </a:rPr>
              <a:t>1.Sans interface </a:t>
            </a:r>
            <a:r>
              <a:rPr lang="en-US" sz="2004" dirty="0" err="1">
                <a:solidFill>
                  <a:srgbClr val="000000"/>
                </a:solidFill>
                <a:latin typeface="Codec Pro Bold"/>
              </a:rPr>
              <a:t>graphique</a:t>
            </a:r>
            <a:r>
              <a:rPr lang="en-US" sz="2004" dirty="0">
                <a:solidFill>
                  <a:srgbClr val="000000"/>
                </a:solidFill>
                <a:latin typeface="Codec Pro Bold"/>
              </a:rPr>
              <a:t> : </a:t>
            </a:r>
          </a:p>
          <a:p>
            <a:pPr algn="l">
              <a:lnSpc>
                <a:spcPts val="2805"/>
              </a:lnSpc>
            </a:pPr>
            <a:r>
              <a:rPr lang="en-US" sz="2004" dirty="0" err="1">
                <a:solidFill>
                  <a:srgbClr val="000000"/>
                </a:solidFill>
                <a:latin typeface="Codec Pro Bold"/>
              </a:rPr>
              <a:t>Permet</a:t>
            </a:r>
            <a:r>
              <a:rPr lang="en-US" sz="2004" dirty="0">
                <a:solidFill>
                  <a:srgbClr val="000000"/>
                </a:solidFill>
                <a:latin typeface="Codec Pro Bold"/>
              </a:rPr>
              <a:t> de </a:t>
            </a:r>
            <a:r>
              <a:rPr lang="en-US" sz="2004" dirty="0" err="1">
                <a:solidFill>
                  <a:srgbClr val="000000"/>
                </a:solidFill>
                <a:latin typeface="Codec Pro Bold"/>
              </a:rPr>
              <a:t>gérer</a:t>
            </a:r>
            <a:r>
              <a:rPr lang="en-US" sz="2004" dirty="0">
                <a:solidFill>
                  <a:srgbClr val="000000"/>
                </a:solidFill>
                <a:latin typeface="Codec Pro Bold"/>
              </a:rPr>
              <a:t> les </a:t>
            </a:r>
            <a:r>
              <a:rPr lang="en-US" sz="2004" dirty="0" err="1">
                <a:solidFill>
                  <a:srgbClr val="000000"/>
                </a:solidFill>
                <a:latin typeface="Codec Pro Bold"/>
              </a:rPr>
              <a:t>opérations</a:t>
            </a:r>
            <a:r>
              <a:rPr lang="en-US" sz="2004" dirty="0">
                <a:solidFill>
                  <a:srgbClr val="000000"/>
                </a:solidFill>
                <a:latin typeface="Codec Pro Bold"/>
              </a:rPr>
              <a:t> via la console.</a:t>
            </a:r>
          </a:p>
          <a:p>
            <a:pPr algn="l">
              <a:lnSpc>
                <a:spcPts val="2805"/>
              </a:lnSpc>
            </a:pPr>
            <a:r>
              <a:rPr lang="en-US" sz="2004" dirty="0">
                <a:solidFill>
                  <a:srgbClr val="000000"/>
                </a:solidFill>
                <a:latin typeface="Codec Pro Bold"/>
              </a:rPr>
              <a:t>2.Avec interface </a:t>
            </a:r>
            <a:r>
              <a:rPr lang="en-US" sz="2004" dirty="0" err="1">
                <a:solidFill>
                  <a:srgbClr val="000000"/>
                </a:solidFill>
                <a:latin typeface="Codec Pro Bold"/>
              </a:rPr>
              <a:t>graphique</a:t>
            </a:r>
            <a:r>
              <a:rPr lang="en-US" sz="2004" dirty="0">
                <a:solidFill>
                  <a:srgbClr val="000000"/>
                </a:solidFill>
                <a:latin typeface="Codec Pro Bold"/>
              </a:rPr>
              <a:t> : </a:t>
            </a:r>
          </a:p>
          <a:p>
            <a:pPr algn="l">
              <a:lnSpc>
                <a:spcPts val="2805"/>
              </a:lnSpc>
              <a:spcBef>
                <a:spcPct val="0"/>
              </a:spcBef>
            </a:pPr>
            <a:r>
              <a:rPr lang="en-US" sz="2004" dirty="0" err="1">
                <a:solidFill>
                  <a:srgbClr val="000000"/>
                </a:solidFill>
                <a:latin typeface="Codec Pro Bold"/>
              </a:rPr>
              <a:t>Fournit</a:t>
            </a:r>
            <a:r>
              <a:rPr lang="en-US" sz="2004" dirty="0">
                <a:solidFill>
                  <a:srgbClr val="000000"/>
                </a:solidFill>
                <a:latin typeface="Codec Pro Bold"/>
              </a:rPr>
              <a:t> une interface </a:t>
            </a:r>
            <a:r>
              <a:rPr lang="en-US" sz="2004" dirty="0" err="1">
                <a:solidFill>
                  <a:srgbClr val="000000"/>
                </a:solidFill>
                <a:latin typeface="Codec Pro Bold"/>
              </a:rPr>
              <a:t>utilisateur</a:t>
            </a:r>
            <a:r>
              <a:rPr lang="en-US" sz="2004" dirty="0">
                <a:solidFill>
                  <a:srgbClr val="000000"/>
                </a:solidFill>
                <a:latin typeface="Codec Pro Bold"/>
              </a:rPr>
              <a:t> plus </a:t>
            </a:r>
            <a:r>
              <a:rPr lang="en-US" sz="2004" dirty="0" err="1">
                <a:solidFill>
                  <a:srgbClr val="000000"/>
                </a:solidFill>
                <a:latin typeface="Codec Pro Bold"/>
              </a:rPr>
              <a:t>conviviale</a:t>
            </a:r>
            <a:r>
              <a:rPr lang="en-US" sz="2004" dirty="0">
                <a:solidFill>
                  <a:srgbClr val="000000"/>
                </a:solidFill>
                <a:latin typeface="Codec Pro Bold"/>
              </a:rPr>
              <a:t>.</a:t>
            </a:r>
          </a:p>
        </p:txBody>
      </p:sp>
      <p:grpSp>
        <p:nvGrpSpPr>
          <p:cNvPr id="16" name="Group 2">
            <a:extLst>
              <a:ext uri="{FF2B5EF4-FFF2-40B4-BE49-F238E27FC236}">
                <a16:creationId xmlns:a16="http://schemas.microsoft.com/office/drawing/2014/main" id="{CB029674-AE02-38BA-FB7D-6B416D09F09F}"/>
              </a:ext>
            </a:extLst>
          </p:cNvPr>
          <p:cNvGrpSpPr/>
          <p:nvPr/>
        </p:nvGrpSpPr>
        <p:grpSpPr>
          <a:xfrm>
            <a:off x="17993402" y="-12505648"/>
            <a:ext cx="14167628" cy="15226613"/>
            <a:chOff x="0" y="0"/>
            <a:chExt cx="812800" cy="873554"/>
          </a:xfrm>
        </p:grpSpPr>
        <p:sp>
          <p:nvSpPr>
            <p:cNvPr id="17" name="Freeform 3">
              <a:extLst>
                <a:ext uri="{FF2B5EF4-FFF2-40B4-BE49-F238E27FC236}">
                  <a16:creationId xmlns:a16="http://schemas.microsoft.com/office/drawing/2014/main" id="{A9FE34C1-AC7A-B5EF-0168-D048EC5DD7C2}"/>
                </a:ext>
              </a:extLst>
            </p:cNvPr>
            <p:cNvSpPr/>
            <p:nvPr/>
          </p:nvSpPr>
          <p:spPr>
            <a:xfrm>
              <a:off x="0" y="0"/>
              <a:ext cx="812800" cy="873554"/>
            </a:xfrm>
            <a:custGeom>
              <a:avLst/>
              <a:gdLst/>
              <a:ahLst/>
              <a:cxnLst/>
              <a:rect l="l" t="t" r="r" b="b"/>
              <a:pathLst>
                <a:path w="812800" h="873554">
                  <a:moveTo>
                    <a:pt x="406400" y="0"/>
                  </a:moveTo>
                  <a:cubicBezTo>
                    <a:pt x="181951" y="0"/>
                    <a:pt x="0" y="195552"/>
                    <a:pt x="0" y="436777"/>
                  </a:cubicBezTo>
                  <a:cubicBezTo>
                    <a:pt x="0" y="678002"/>
                    <a:pt x="181951" y="873554"/>
                    <a:pt x="406400" y="873554"/>
                  </a:cubicBezTo>
                  <a:cubicBezTo>
                    <a:pt x="630849" y="873554"/>
                    <a:pt x="812800" y="678002"/>
                    <a:pt x="812800" y="436777"/>
                  </a:cubicBezTo>
                  <a:cubicBezTo>
                    <a:pt x="812800" y="195552"/>
                    <a:pt x="630849" y="0"/>
                    <a:pt x="406400" y="0"/>
                  </a:cubicBezTo>
                  <a:close/>
                </a:path>
              </a:pathLst>
            </a:custGeom>
            <a:gradFill rotWithShape="1">
              <a:gsLst>
                <a:gs pos="0">
                  <a:srgbClr val="FFFFFF">
                    <a:alpha val="100000"/>
                  </a:srgbClr>
                </a:gs>
                <a:gs pos="100000">
                  <a:srgbClr val="9B9B9B">
                    <a:alpha val="100000"/>
                  </a:srgbClr>
                </a:gs>
              </a:gsLst>
              <a:lin ang="5400000"/>
            </a:gradFill>
          </p:spPr>
        </p:sp>
        <p:sp>
          <p:nvSpPr>
            <p:cNvPr id="18" name="TextBox 4">
              <a:extLst>
                <a:ext uri="{FF2B5EF4-FFF2-40B4-BE49-F238E27FC236}">
                  <a16:creationId xmlns:a16="http://schemas.microsoft.com/office/drawing/2014/main" id="{BB5FE24A-646C-1024-144C-0665DD3E115C}"/>
                </a:ext>
              </a:extLst>
            </p:cNvPr>
            <p:cNvSpPr txBox="1"/>
            <p:nvPr/>
          </p:nvSpPr>
          <p:spPr>
            <a:xfrm>
              <a:off x="76200" y="43796"/>
              <a:ext cx="660400" cy="747863"/>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9" name="Group 34">
            <a:extLst>
              <a:ext uri="{FF2B5EF4-FFF2-40B4-BE49-F238E27FC236}">
                <a16:creationId xmlns:a16="http://schemas.microsoft.com/office/drawing/2014/main" id="{88E3837B-D0AA-2F6F-89AE-008F73DB5B21}"/>
              </a:ext>
            </a:extLst>
          </p:cNvPr>
          <p:cNvGrpSpPr/>
          <p:nvPr/>
        </p:nvGrpSpPr>
        <p:grpSpPr>
          <a:xfrm>
            <a:off x="23211235" y="-10292592"/>
            <a:ext cx="7205986" cy="7036978"/>
            <a:chOff x="0" y="0"/>
            <a:chExt cx="616238" cy="601785"/>
          </a:xfrm>
        </p:grpSpPr>
        <p:sp>
          <p:nvSpPr>
            <p:cNvPr id="20" name="Freeform 35">
              <a:extLst>
                <a:ext uri="{FF2B5EF4-FFF2-40B4-BE49-F238E27FC236}">
                  <a16:creationId xmlns:a16="http://schemas.microsoft.com/office/drawing/2014/main" id="{2B6366B3-15AB-CDB2-3E49-878F90BD2C44}"/>
                </a:ext>
              </a:extLst>
            </p:cNvPr>
            <p:cNvSpPr/>
            <p:nvPr/>
          </p:nvSpPr>
          <p:spPr>
            <a:xfrm>
              <a:off x="0" y="0"/>
              <a:ext cx="616238" cy="601785"/>
            </a:xfrm>
            <a:custGeom>
              <a:avLst/>
              <a:gdLst/>
              <a:ahLst/>
              <a:cxnLst/>
              <a:rect l="l" t="t" r="r" b="b"/>
              <a:pathLst>
                <a:path w="616238" h="601785">
                  <a:moveTo>
                    <a:pt x="308119" y="0"/>
                  </a:moveTo>
                  <a:cubicBezTo>
                    <a:pt x="137950" y="0"/>
                    <a:pt x="0" y="134714"/>
                    <a:pt x="0" y="300892"/>
                  </a:cubicBezTo>
                  <a:cubicBezTo>
                    <a:pt x="0" y="467071"/>
                    <a:pt x="137950" y="601785"/>
                    <a:pt x="308119" y="601785"/>
                  </a:cubicBezTo>
                  <a:cubicBezTo>
                    <a:pt x="478288" y="601785"/>
                    <a:pt x="616238" y="467071"/>
                    <a:pt x="616238" y="300892"/>
                  </a:cubicBezTo>
                  <a:cubicBezTo>
                    <a:pt x="616238" y="134714"/>
                    <a:pt x="478288" y="0"/>
                    <a:pt x="308119" y="0"/>
                  </a:cubicBezTo>
                  <a:close/>
                </a:path>
              </a:pathLst>
            </a:custGeom>
            <a:solidFill>
              <a:srgbClr val="000000">
                <a:alpha val="0"/>
              </a:srgbClr>
            </a:solidFill>
            <a:ln w="723900" cap="sq">
              <a:solidFill>
                <a:srgbClr val="78BACE">
                  <a:alpha val="72941"/>
                </a:srgbClr>
              </a:solidFill>
              <a:prstDash val="solid"/>
              <a:miter/>
            </a:ln>
          </p:spPr>
        </p:sp>
        <p:sp>
          <p:nvSpPr>
            <p:cNvPr id="21" name="TextBox 36">
              <a:extLst>
                <a:ext uri="{FF2B5EF4-FFF2-40B4-BE49-F238E27FC236}">
                  <a16:creationId xmlns:a16="http://schemas.microsoft.com/office/drawing/2014/main" id="{C4895907-1211-47FE-DE85-3D645FD491DC}"/>
                </a:ext>
              </a:extLst>
            </p:cNvPr>
            <p:cNvSpPr txBox="1"/>
            <p:nvPr/>
          </p:nvSpPr>
          <p:spPr>
            <a:xfrm>
              <a:off x="57772" y="18317"/>
              <a:ext cx="500693" cy="527050"/>
            </a:xfrm>
            <a:prstGeom prst="rect">
              <a:avLst/>
            </a:prstGeom>
          </p:spPr>
          <p:txBody>
            <a:bodyPr lIns="50800" tIns="50800" rIns="50800" bIns="50800" rtlCol="0" anchor="ctr"/>
            <a:lstStyle/>
            <a:p>
              <a:pPr algn="ctr">
                <a:lnSpc>
                  <a:spcPts val="2659"/>
                </a:lnSpc>
              </a:pPr>
              <a:endParaRPr/>
            </a:p>
          </p:txBody>
        </p:sp>
      </p:grpSp>
      <p:grpSp>
        <p:nvGrpSpPr>
          <p:cNvPr id="22" name="Group 3">
            <a:extLst>
              <a:ext uri="{FF2B5EF4-FFF2-40B4-BE49-F238E27FC236}">
                <a16:creationId xmlns:a16="http://schemas.microsoft.com/office/drawing/2014/main" id="{91B99C70-0681-237F-4FB2-2DEA1CE197C8}"/>
              </a:ext>
            </a:extLst>
          </p:cNvPr>
          <p:cNvGrpSpPr/>
          <p:nvPr/>
        </p:nvGrpSpPr>
        <p:grpSpPr>
          <a:xfrm>
            <a:off x="18601174" y="7578010"/>
            <a:ext cx="14167628" cy="15226613"/>
            <a:chOff x="0" y="0"/>
            <a:chExt cx="812800" cy="873554"/>
          </a:xfrm>
        </p:grpSpPr>
        <p:sp>
          <p:nvSpPr>
            <p:cNvPr id="23" name="Freeform 4">
              <a:extLst>
                <a:ext uri="{FF2B5EF4-FFF2-40B4-BE49-F238E27FC236}">
                  <a16:creationId xmlns:a16="http://schemas.microsoft.com/office/drawing/2014/main" id="{95A0728C-5A01-75C9-AA3D-EA1C0B2477D7}"/>
                </a:ext>
              </a:extLst>
            </p:cNvPr>
            <p:cNvSpPr/>
            <p:nvPr/>
          </p:nvSpPr>
          <p:spPr>
            <a:xfrm>
              <a:off x="0" y="0"/>
              <a:ext cx="812800" cy="873554"/>
            </a:xfrm>
            <a:custGeom>
              <a:avLst/>
              <a:gdLst/>
              <a:ahLst/>
              <a:cxnLst/>
              <a:rect l="l" t="t" r="r" b="b"/>
              <a:pathLst>
                <a:path w="812800" h="873554">
                  <a:moveTo>
                    <a:pt x="406400" y="0"/>
                  </a:moveTo>
                  <a:cubicBezTo>
                    <a:pt x="181951" y="0"/>
                    <a:pt x="0" y="195552"/>
                    <a:pt x="0" y="436777"/>
                  </a:cubicBezTo>
                  <a:cubicBezTo>
                    <a:pt x="0" y="678002"/>
                    <a:pt x="181951" y="873554"/>
                    <a:pt x="406400" y="873554"/>
                  </a:cubicBezTo>
                  <a:cubicBezTo>
                    <a:pt x="630849" y="873554"/>
                    <a:pt x="812800" y="678002"/>
                    <a:pt x="812800" y="436777"/>
                  </a:cubicBezTo>
                  <a:cubicBezTo>
                    <a:pt x="812800" y="195552"/>
                    <a:pt x="630849" y="0"/>
                    <a:pt x="406400" y="0"/>
                  </a:cubicBezTo>
                  <a:close/>
                </a:path>
              </a:pathLst>
            </a:custGeom>
            <a:solidFill>
              <a:srgbClr val="78BACE"/>
            </a:solidFill>
          </p:spPr>
        </p:sp>
        <p:sp>
          <p:nvSpPr>
            <p:cNvPr id="24" name="TextBox 5">
              <a:extLst>
                <a:ext uri="{FF2B5EF4-FFF2-40B4-BE49-F238E27FC236}">
                  <a16:creationId xmlns:a16="http://schemas.microsoft.com/office/drawing/2014/main" id="{C033E503-E728-5BFC-93A2-FBBDD738ABF3}"/>
                </a:ext>
              </a:extLst>
            </p:cNvPr>
            <p:cNvSpPr txBox="1"/>
            <p:nvPr/>
          </p:nvSpPr>
          <p:spPr>
            <a:xfrm>
              <a:off x="76200" y="43796"/>
              <a:ext cx="660400" cy="747863"/>
            </a:xfrm>
            <a:prstGeom prst="rect">
              <a:avLst/>
            </a:prstGeom>
          </p:spPr>
          <p:txBody>
            <a:bodyPr lIns="50800" tIns="50800" rIns="50800" bIns="50800" rtlCol="0" anchor="ctr"/>
            <a:lstStyle/>
            <a:p>
              <a:pPr algn="ctr">
                <a:lnSpc>
                  <a:spcPts val="2659"/>
                </a:lnSpc>
              </a:pPr>
              <a:endParaRPr/>
            </a:p>
          </p:txBody>
        </p:sp>
      </p:grpSp>
      <p:grpSp>
        <p:nvGrpSpPr>
          <p:cNvPr id="25" name="Group 6">
            <a:extLst>
              <a:ext uri="{FF2B5EF4-FFF2-40B4-BE49-F238E27FC236}">
                <a16:creationId xmlns:a16="http://schemas.microsoft.com/office/drawing/2014/main" id="{05640366-6ABD-C48D-B8DB-460004C7BECC}"/>
              </a:ext>
            </a:extLst>
          </p:cNvPr>
          <p:cNvGrpSpPr/>
          <p:nvPr/>
        </p:nvGrpSpPr>
        <p:grpSpPr>
          <a:xfrm>
            <a:off x="-5096101" y="14536329"/>
            <a:ext cx="5096101" cy="5096101"/>
            <a:chOff x="0" y="0"/>
            <a:chExt cx="812800" cy="812800"/>
          </a:xfrm>
        </p:grpSpPr>
        <p:sp>
          <p:nvSpPr>
            <p:cNvPr id="26" name="Freeform 7">
              <a:extLst>
                <a:ext uri="{FF2B5EF4-FFF2-40B4-BE49-F238E27FC236}">
                  <a16:creationId xmlns:a16="http://schemas.microsoft.com/office/drawing/2014/main" id="{7364A56A-A91B-0242-6640-8741D6A2251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47700" cap="sq">
              <a:solidFill>
                <a:srgbClr val="78BACE">
                  <a:alpha val="72941"/>
                </a:srgbClr>
              </a:solidFill>
              <a:prstDash val="solid"/>
              <a:miter/>
            </a:ln>
          </p:spPr>
        </p:sp>
        <p:sp>
          <p:nvSpPr>
            <p:cNvPr id="27" name="TextBox 8">
              <a:extLst>
                <a:ext uri="{FF2B5EF4-FFF2-40B4-BE49-F238E27FC236}">
                  <a16:creationId xmlns:a16="http://schemas.microsoft.com/office/drawing/2014/main" id="{B0D4FE32-3026-6D97-30D1-778281BEBD7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9">
            <a:extLst>
              <a:ext uri="{FF2B5EF4-FFF2-40B4-BE49-F238E27FC236}">
                <a16:creationId xmlns:a16="http://schemas.microsoft.com/office/drawing/2014/main" id="{20784CBB-4182-8599-A581-8D4C41B04506}"/>
              </a:ext>
            </a:extLst>
          </p:cNvPr>
          <p:cNvGrpSpPr/>
          <p:nvPr/>
        </p:nvGrpSpPr>
        <p:grpSpPr>
          <a:xfrm>
            <a:off x="7918188" y="-5630469"/>
            <a:ext cx="3863694" cy="3773075"/>
            <a:chOff x="0" y="0"/>
            <a:chExt cx="616238" cy="601785"/>
          </a:xfrm>
        </p:grpSpPr>
        <p:sp>
          <p:nvSpPr>
            <p:cNvPr id="29" name="Freeform 10">
              <a:extLst>
                <a:ext uri="{FF2B5EF4-FFF2-40B4-BE49-F238E27FC236}">
                  <a16:creationId xmlns:a16="http://schemas.microsoft.com/office/drawing/2014/main" id="{1FB3EA8B-5613-8907-E553-6A406F1BFFC2}"/>
                </a:ext>
              </a:extLst>
            </p:cNvPr>
            <p:cNvSpPr/>
            <p:nvPr/>
          </p:nvSpPr>
          <p:spPr>
            <a:xfrm>
              <a:off x="0" y="0"/>
              <a:ext cx="616238" cy="601785"/>
            </a:xfrm>
            <a:custGeom>
              <a:avLst/>
              <a:gdLst/>
              <a:ahLst/>
              <a:cxnLst/>
              <a:rect l="l" t="t" r="r" b="b"/>
              <a:pathLst>
                <a:path w="616238" h="601785">
                  <a:moveTo>
                    <a:pt x="308119" y="0"/>
                  </a:moveTo>
                  <a:cubicBezTo>
                    <a:pt x="137950" y="0"/>
                    <a:pt x="0" y="134714"/>
                    <a:pt x="0" y="300892"/>
                  </a:cubicBezTo>
                  <a:cubicBezTo>
                    <a:pt x="0" y="467071"/>
                    <a:pt x="137950" y="601785"/>
                    <a:pt x="308119" y="601785"/>
                  </a:cubicBezTo>
                  <a:cubicBezTo>
                    <a:pt x="478288" y="601785"/>
                    <a:pt x="616238" y="467071"/>
                    <a:pt x="616238" y="300892"/>
                  </a:cubicBezTo>
                  <a:cubicBezTo>
                    <a:pt x="616238" y="134714"/>
                    <a:pt x="478288" y="0"/>
                    <a:pt x="308119" y="0"/>
                  </a:cubicBezTo>
                  <a:close/>
                </a:path>
              </a:pathLst>
            </a:custGeom>
            <a:solidFill>
              <a:srgbClr val="000000">
                <a:alpha val="0"/>
              </a:srgbClr>
            </a:solidFill>
            <a:ln w="419100" cap="sq">
              <a:solidFill>
                <a:srgbClr val="78BACE">
                  <a:alpha val="72941"/>
                </a:srgbClr>
              </a:solidFill>
              <a:prstDash val="solid"/>
              <a:miter/>
            </a:ln>
          </p:spPr>
        </p:sp>
        <p:sp>
          <p:nvSpPr>
            <p:cNvPr id="30" name="TextBox 11">
              <a:extLst>
                <a:ext uri="{FF2B5EF4-FFF2-40B4-BE49-F238E27FC236}">
                  <a16:creationId xmlns:a16="http://schemas.microsoft.com/office/drawing/2014/main" id="{B6946FFE-894E-0C31-7134-34564D68D75A}"/>
                </a:ext>
              </a:extLst>
            </p:cNvPr>
            <p:cNvSpPr txBox="1"/>
            <p:nvPr/>
          </p:nvSpPr>
          <p:spPr>
            <a:xfrm>
              <a:off x="57772" y="18317"/>
              <a:ext cx="500693" cy="527050"/>
            </a:xfrm>
            <a:prstGeom prst="rect">
              <a:avLst/>
            </a:prstGeom>
          </p:spPr>
          <p:txBody>
            <a:bodyPr lIns="50800" tIns="50800" rIns="50800" bIns="50800" rtlCol="0" anchor="ctr"/>
            <a:lstStyle/>
            <a:p>
              <a:pPr algn="ctr">
                <a:lnSpc>
                  <a:spcPts val="2659"/>
                </a:lnSpc>
              </a:pPr>
              <a:endParaRPr/>
            </a:p>
          </p:txBody>
        </p:sp>
      </p:grpSp>
      <p:grpSp>
        <p:nvGrpSpPr>
          <p:cNvPr id="31" name="Group 15">
            <a:extLst>
              <a:ext uri="{FF2B5EF4-FFF2-40B4-BE49-F238E27FC236}">
                <a16:creationId xmlns:a16="http://schemas.microsoft.com/office/drawing/2014/main" id="{C314E2D5-8E1C-13C5-2F92-6CAAF28FA188}"/>
              </a:ext>
            </a:extLst>
          </p:cNvPr>
          <p:cNvGrpSpPr/>
          <p:nvPr/>
        </p:nvGrpSpPr>
        <p:grpSpPr>
          <a:xfrm>
            <a:off x="20042813" y="2762976"/>
            <a:ext cx="6336844" cy="6336844"/>
            <a:chOff x="0" y="0"/>
            <a:chExt cx="812800" cy="812800"/>
          </a:xfrm>
        </p:grpSpPr>
        <p:sp>
          <p:nvSpPr>
            <p:cNvPr id="32" name="Freeform 16">
              <a:extLst>
                <a:ext uri="{FF2B5EF4-FFF2-40B4-BE49-F238E27FC236}">
                  <a16:creationId xmlns:a16="http://schemas.microsoft.com/office/drawing/2014/main" id="{AD174976-E778-9D75-279B-54082108FD6A}"/>
                </a:ext>
              </a:extLst>
            </p:cNvPr>
            <p:cNvSpPr/>
            <p:nvPr/>
          </p:nvSpPr>
          <p:spPr>
            <a:xfrm>
              <a:off x="0" y="0"/>
              <a:ext cx="812800" cy="812800"/>
            </a:xfrm>
            <a:custGeom>
              <a:avLst/>
              <a:gdLst/>
              <a:ahLst/>
              <a:cxnLst/>
              <a:rect l="l" t="t" r="r" b="b"/>
              <a:pathLst>
                <a:path w="812800" h="812800">
                  <a:moveTo>
                    <a:pt x="28100" y="0"/>
                  </a:moveTo>
                  <a:lnTo>
                    <a:pt x="784700" y="0"/>
                  </a:lnTo>
                  <a:cubicBezTo>
                    <a:pt x="792153" y="0"/>
                    <a:pt x="799300" y="2961"/>
                    <a:pt x="804570" y="8230"/>
                  </a:cubicBezTo>
                  <a:cubicBezTo>
                    <a:pt x="809839" y="13500"/>
                    <a:pt x="812800" y="20647"/>
                    <a:pt x="812800" y="28100"/>
                  </a:cubicBezTo>
                  <a:lnTo>
                    <a:pt x="812800" y="784700"/>
                  </a:lnTo>
                  <a:cubicBezTo>
                    <a:pt x="812800" y="792153"/>
                    <a:pt x="809839" y="799300"/>
                    <a:pt x="804570" y="804570"/>
                  </a:cubicBezTo>
                  <a:cubicBezTo>
                    <a:pt x="799300" y="809839"/>
                    <a:pt x="792153" y="812800"/>
                    <a:pt x="784700" y="812800"/>
                  </a:cubicBezTo>
                  <a:lnTo>
                    <a:pt x="28100" y="812800"/>
                  </a:lnTo>
                  <a:cubicBezTo>
                    <a:pt x="20647" y="812800"/>
                    <a:pt x="13500" y="809839"/>
                    <a:pt x="8230" y="804570"/>
                  </a:cubicBezTo>
                  <a:cubicBezTo>
                    <a:pt x="2961" y="799300"/>
                    <a:pt x="0" y="792153"/>
                    <a:pt x="0" y="784700"/>
                  </a:cubicBezTo>
                  <a:lnTo>
                    <a:pt x="0" y="28100"/>
                  </a:lnTo>
                  <a:cubicBezTo>
                    <a:pt x="0" y="20647"/>
                    <a:pt x="2961" y="13500"/>
                    <a:pt x="8230" y="8230"/>
                  </a:cubicBezTo>
                  <a:cubicBezTo>
                    <a:pt x="13500" y="2961"/>
                    <a:pt x="20647" y="0"/>
                    <a:pt x="28100" y="0"/>
                  </a:cubicBezTo>
                  <a:close/>
                </a:path>
              </a:pathLst>
            </a:custGeom>
            <a:blipFill>
              <a:blip r:embed="rId10"/>
              <a:stretch>
                <a:fillRect r="-3341"/>
              </a:stretch>
            </a:blip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9B9B9B">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1135525" y="0"/>
            <a:ext cx="14007537" cy="13990028"/>
          </a:xfrm>
          <a:custGeom>
            <a:avLst/>
            <a:gdLst/>
            <a:ahLst/>
            <a:cxnLst/>
            <a:rect l="l" t="t" r="r" b="b"/>
            <a:pathLst>
              <a:path w="14007537" h="13990028">
                <a:moveTo>
                  <a:pt x="0" y="0"/>
                </a:moveTo>
                <a:lnTo>
                  <a:pt x="14007537" y="0"/>
                </a:lnTo>
                <a:lnTo>
                  <a:pt x="14007537" y="13990028"/>
                </a:lnTo>
                <a:lnTo>
                  <a:pt x="0" y="13990028"/>
                </a:lnTo>
                <a:lnTo>
                  <a:pt x="0" y="0"/>
                </a:lnTo>
                <a:close/>
              </a:path>
            </a:pathLst>
          </a:custGeom>
          <a:blipFill>
            <a:blip r:embed="rId2">
              <a:alphaModFix amt="43999"/>
            </a:blip>
            <a:stretch>
              <a:fillRect/>
            </a:stretch>
          </a:blipFill>
        </p:spPr>
      </p:sp>
      <p:grpSp>
        <p:nvGrpSpPr>
          <p:cNvPr id="3" name="Group 3"/>
          <p:cNvGrpSpPr/>
          <p:nvPr/>
        </p:nvGrpSpPr>
        <p:grpSpPr>
          <a:xfrm>
            <a:off x="12124765" y="314999"/>
            <a:ext cx="14167628" cy="15226613"/>
            <a:chOff x="0" y="0"/>
            <a:chExt cx="812800" cy="873554"/>
          </a:xfrm>
        </p:grpSpPr>
        <p:sp>
          <p:nvSpPr>
            <p:cNvPr id="4" name="Freeform 4"/>
            <p:cNvSpPr/>
            <p:nvPr/>
          </p:nvSpPr>
          <p:spPr>
            <a:xfrm>
              <a:off x="0" y="0"/>
              <a:ext cx="812800" cy="873554"/>
            </a:xfrm>
            <a:custGeom>
              <a:avLst/>
              <a:gdLst/>
              <a:ahLst/>
              <a:cxnLst/>
              <a:rect l="l" t="t" r="r" b="b"/>
              <a:pathLst>
                <a:path w="812800" h="873554">
                  <a:moveTo>
                    <a:pt x="406400" y="0"/>
                  </a:moveTo>
                  <a:cubicBezTo>
                    <a:pt x="181951" y="0"/>
                    <a:pt x="0" y="195552"/>
                    <a:pt x="0" y="436777"/>
                  </a:cubicBezTo>
                  <a:cubicBezTo>
                    <a:pt x="0" y="678002"/>
                    <a:pt x="181951" y="873554"/>
                    <a:pt x="406400" y="873554"/>
                  </a:cubicBezTo>
                  <a:cubicBezTo>
                    <a:pt x="630849" y="873554"/>
                    <a:pt x="812800" y="678002"/>
                    <a:pt x="812800" y="436777"/>
                  </a:cubicBezTo>
                  <a:cubicBezTo>
                    <a:pt x="812800" y="195552"/>
                    <a:pt x="630849" y="0"/>
                    <a:pt x="406400" y="0"/>
                  </a:cubicBezTo>
                  <a:close/>
                </a:path>
              </a:pathLst>
            </a:custGeom>
            <a:solidFill>
              <a:srgbClr val="78BACE"/>
            </a:solidFill>
          </p:spPr>
        </p:sp>
        <p:sp>
          <p:nvSpPr>
            <p:cNvPr id="5" name="TextBox 5"/>
            <p:cNvSpPr txBox="1"/>
            <p:nvPr/>
          </p:nvSpPr>
          <p:spPr>
            <a:xfrm>
              <a:off x="76200" y="43796"/>
              <a:ext cx="660400" cy="74786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845479" y="8497797"/>
            <a:ext cx="5096101" cy="509610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47700" cap="sq">
              <a:solidFill>
                <a:srgbClr val="78BACE">
                  <a:alpha val="72941"/>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598968" y="-2361667"/>
            <a:ext cx="3863694" cy="3773075"/>
            <a:chOff x="0" y="0"/>
            <a:chExt cx="616238" cy="601785"/>
          </a:xfrm>
        </p:grpSpPr>
        <p:sp>
          <p:nvSpPr>
            <p:cNvPr id="10" name="Freeform 10"/>
            <p:cNvSpPr/>
            <p:nvPr/>
          </p:nvSpPr>
          <p:spPr>
            <a:xfrm>
              <a:off x="0" y="0"/>
              <a:ext cx="616238" cy="601785"/>
            </a:xfrm>
            <a:custGeom>
              <a:avLst/>
              <a:gdLst/>
              <a:ahLst/>
              <a:cxnLst/>
              <a:rect l="l" t="t" r="r" b="b"/>
              <a:pathLst>
                <a:path w="616238" h="601785">
                  <a:moveTo>
                    <a:pt x="308119" y="0"/>
                  </a:moveTo>
                  <a:cubicBezTo>
                    <a:pt x="137950" y="0"/>
                    <a:pt x="0" y="134714"/>
                    <a:pt x="0" y="300892"/>
                  </a:cubicBezTo>
                  <a:cubicBezTo>
                    <a:pt x="0" y="467071"/>
                    <a:pt x="137950" y="601785"/>
                    <a:pt x="308119" y="601785"/>
                  </a:cubicBezTo>
                  <a:cubicBezTo>
                    <a:pt x="478288" y="601785"/>
                    <a:pt x="616238" y="467071"/>
                    <a:pt x="616238" y="300892"/>
                  </a:cubicBezTo>
                  <a:cubicBezTo>
                    <a:pt x="616238" y="134714"/>
                    <a:pt x="478288" y="0"/>
                    <a:pt x="308119" y="0"/>
                  </a:cubicBezTo>
                  <a:close/>
                </a:path>
              </a:pathLst>
            </a:custGeom>
            <a:solidFill>
              <a:srgbClr val="000000">
                <a:alpha val="0"/>
              </a:srgbClr>
            </a:solidFill>
            <a:ln w="419100" cap="sq">
              <a:solidFill>
                <a:srgbClr val="78BACE">
                  <a:alpha val="72941"/>
                </a:srgbClr>
              </a:solidFill>
              <a:prstDash val="solid"/>
              <a:miter/>
            </a:ln>
          </p:spPr>
        </p:sp>
        <p:sp>
          <p:nvSpPr>
            <p:cNvPr id="11" name="TextBox 11"/>
            <p:cNvSpPr txBox="1"/>
            <p:nvPr/>
          </p:nvSpPr>
          <p:spPr>
            <a:xfrm>
              <a:off x="57772" y="18317"/>
              <a:ext cx="500693" cy="52705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1847017" y="9083439"/>
            <a:ext cx="888185" cy="349723"/>
          </a:xfrm>
          <a:custGeom>
            <a:avLst/>
            <a:gdLst/>
            <a:ahLst/>
            <a:cxnLst/>
            <a:rect l="l" t="t" r="r" b="b"/>
            <a:pathLst>
              <a:path w="888185" h="349723">
                <a:moveTo>
                  <a:pt x="0" y="0"/>
                </a:moveTo>
                <a:lnTo>
                  <a:pt x="888185" y="0"/>
                </a:lnTo>
                <a:lnTo>
                  <a:pt x="888185" y="349722"/>
                </a:lnTo>
                <a:lnTo>
                  <a:pt x="0" y="34972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1028700" y="958664"/>
            <a:ext cx="888185" cy="349723"/>
          </a:xfrm>
          <a:custGeom>
            <a:avLst/>
            <a:gdLst/>
            <a:ahLst/>
            <a:cxnLst/>
            <a:rect l="l" t="t" r="r" b="b"/>
            <a:pathLst>
              <a:path w="888185" h="349723">
                <a:moveTo>
                  <a:pt x="0" y="0"/>
                </a:moveTo>
                <a:lnTo>
                  <a:pt x="888185" y="0"/>
                </a:lnTo>
                <a:lnTo>
                  <a:pt x="888185" y="349723"/>
                </a:lnTo>
                <a:lnTo>
                  <a:pt x="0" y="3497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1508684" y="8906513"/>
            <a:ext cx="1741939" cy="685888"/>
          </a:xfrm>
          <a:custGeom>
            <a:avLst/>
            <a:gdLst/>
            <a:ahLst/>
            <a:cxnLst/>
            <a:rect l="l" t="t" r="r" b="b"/>
            <a:pathLst>
              <a:path w="1741939" h="685888">
                <a:moveTo>
                  <a:pt x="0" y="0"/>
                </a:moveTo>
                <a:lnTo>
                  <a:pt x="1741938" y="0"/>
                </a:lnTo>
                <a:lnTo>
                  <a:pt x="1741938" y="685889"/>
                </a:lnTo>
                <a:lnTo>
                  <a:pt x="0" y="685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5" name="Group 15"/>
          <p:cNvGrpSpPr/>
          <p:nvPr/>
        </p:nvGrpSpPr>
        <p:grpSpPr>
          <a:xfrm>
            <a:off x="11462662" y="2921456"/>
            <a:ext cx="6336844" cy="6336844"/>
            <a:chOff x="0" y="0"/>
            <a:chExt cx="812800" cy="812800"/>
          </a:xfrm>
        </p:grpSpPr>
        <p:sp>
          <p:nvSpPr>
            <p:cNvPr id="16" name="Freeform 16"/>
            <p:cNvSpPr/>
            <p:nvPr/>
          </p:nvSpPr>
          <p:spPr>
            <a:xfrm>
              <a:off x="0" y="0"/>
              <a:ext cx="812800" cy="812800"/>
            </a:xfrm>
            <a:custGeom>
              <a:avLst/>
              <a:gdLst/>
              <a:ahLst/>
              <a:cxnLst/>
              <a:rect l="l" t="t" r="r" b="b"/>
              <a:pathLst>
                <a:path w="812800" h="812800">
                  <a:moveTo>
                    <a:pt x="28100" y="0"/>
                  </a:moveTo>
                  <a:lnTo>
                    <a:pt x="784700" y="0"/>
                  </a:lnTo>
                  <a:cubicBezTo>
                    <a:pt x="792153" y="0"/>
                    <a:pt x="799300" y="2961"/>
                    <a:pt x="804570" y="8230"/>
                  </a:cubicBezTo>
                  <a:cubicBezTo>
                    <a:pt x="809839" y="13500"/>
                    <a:pt x="812800" y="20647"/>
                    <a:pt x="812800" y="28100"/>
                  </a:cubicBezTo>
                  <a:lnTo>
                    <a:pt x="812800" y="784700"/>
                  </a:lnTo>
                  <a:cubicBezTo>
                    <a:pt x="812800" y="792153"/>
                    <a:pt x="809839" y="799300"/>
                    <a:pt x="804570" y="804570"/>
                  </a:cubicBezTo>
                  <a:cubicBezTo>
                    <a:pt x="799300" y="809839"/>
                    <a:pt x="792153" y="812800"/>
                    <a:pt x="784700" y="812800"/>
                  </a:cubicBezTo>
                  <a:lnTo>
                    <a:pt x="28100" y="812800"/>
                  </a:lnTo>
                  <a:cubicBezTo>
                    <a:pt x="20647" y="812800"/>
                    <a:pt x="13500" y="809839"/>
                    <a:pt x="8230" y="804570"/>
                  </a:cubicBezTo>
                  <a:cubicBezTo>
                    <a:pt x="2961" y="799300"/>
                    <a:pt x="0" y="792153"/>
                    <a:pt x="0" y="784700"/>
                  </a:cubicBezTo>
                  <a:lnTo>
                    <a:pt x="0" y="28100"/>
                  </a:lnTo>
                  <a:cubicBezTo>
                    <a:pt x="0" y="20647"/>
                    <a:pt x="2961" y="13500"/>
                    <a:pt x="8230" y="8230"/>
                  </a:cubicBezTo>
                  <a:cubicBezTo>
                    <a:pt x="13500" y="2961"/>
                    <a:pt x="20647" y="0"/>
                    <a:pt x="28100" y="0"/>
                  </a:cubicBezTo>
                  <a:close/>
                </a:path>
              </a:pathLst>
            </a:custGeom>
            <a:blipFill>
              <a:blip r:embed="rId5"/>
              <a:stretch>
                <a:fillRect r="-3341"/>
              </a:stretch>
            </a:blipFill>
          </p:spPr>
        </p:sp>
      </p:grpSp>
      <p:sp>
        <p:nvSpPr>
          <p:cNvPr id="17" name="TextBox 17"/>
          <p:cNvSpPr txBox="1"/>
          <p:nvPr/>
        </p:nvSpPr>
        <p:spPr>
          <a:xfrm>
            <a:off x="418263" y="1855620"/>
            <a:ext cx="11706502" cy="1199498"/>
          </a:xfrm>
          <a:prstGeom prst="rect">
            <a:avLst/>
          </a:prstGeom>
        </p:spPr>
        <p:txBody>
          <a:bodyPr lIns="0" tIns="0" rIns="0" bIns="0" rtlCol="0" anchor="t">
            <a:spAutoFit/>
          </a:bodyPr>
          <a:lstStyle/>
          <a:p>
            <a:pPr algn="l">
              <a:lnSpc>
                <a:spcPts val="8960"/>
              </a:lnSpc>
              <a:spcBef>
                <a:spcPct val="0"/>
              </a:spcBef>
            </a:pPr>
            <a:r>
              <a:rPr lang="en-US" sz="6400">
                <a:solidFill>
                  <a:srgbClr val="000000"/>
                </a:solidFill>
                <a:latin typeface="Codec Pro Ultra-Bold"/>
              </a:rPr>
              <a:t> I. Modélisation des données :</a:t>
            </a:r>
          </a:p>
        </p:txBody>
      </p:sp>
      <p:sp>
        <p:nvSpPr>
          <p:cNvPr id="18" name="TextBox 18"/>
          <p:cNvSpPr txBox="1"/>
          <p:nvPr/>
        </p:nvSpPr>
        <p:spPr>
          <a:xfrm>
            <a:off x="1028700" y="4005340"/>
            <a:ext cx="8820468" cy="2648738"/>
          </a:xfrm>
          <a:prstGeom prst="rect">
            <a:avLst/>
          </a:prstGeom>
        </p:spPr>
        <p:txBody>
          <a:bodyPr lIns="0" tIns="0" rIns="0" bIns="0" rtlCol="0" anchor="t">
            <a:spAutoFit/>
          </a:bodyPr>
          <a:lstStyle/>
          <a:p>
            <a:pPr algn="l">
              <a:lnSpc>
                <a:spcPts val="4156"/>
              </a:lnSpc>
              <a:spcBef>
                <a:spcPct val="0"/>
              </a:spcBef>
            </a:pPr>
            <a:r>
              <a:rPr lang="en-US" sz="2968">
                <a:solidFill>
                  <a:srgbClr val="000000"/>
                </a:solidFill>
                <a:latin typeface="Codec Pro Bold"/>
              </a:rPr>
              <a:t>Ci-dessous, nous présentons le diagramme de classe de notre système, qui est une représentation visuelle de la structure et des relations entre les différentes classes du système</a:t>
            </a:r>
          </a:p>
        </p:txBody>
      </p:sp>
      <p:grpSp>
        <p:nvGrpSpPr>
          <p:cNvPr id="19" name="Group 9">
            <a:extLst>
              <a:ext uri="{FF2B5EF4-FFF2-40B4-BE49-F238E27FC236}">
                <a16:creationId xmlns:a16="http://schemas.microsoft.com/office/drawing/2014/main" id="{A7FB6640-2ABD-C412-8722-E7FD025E4BC6}"/>
              </a:ext>
            </a:extLst>
          </p:cNvPr>
          <p:cNvGrpSpPr/>
          <p:nvPr/>
        </p:nvGrpSpPr>
        <p:grpSpPr>
          <a:xfrm>
            <a:off x="-20925197" y="-3551902"/>
            <a:ext cx="17941736" cy="17919309"/>
            <a:chOff x="0" y="0"/>
            <a:chExt cx="23922314" cy="23892412"/>
          </a:xfrm>
        </p:grpSpPr>
        <p:sp>
          <p:nvSpPr>
            <p:cNvPr id="20" name="Freeform 10">
              <a:extLst>
                <a:ext uri="{FF2B5EF4-FFF2-40B4-BE49-F238E27FC236}">
                  <a16:creationId xmlns:a16="http://schemas.microsoft.com/office/drawing/2014/main" id="{35B48BBF-89A0-BCCD-AC13-87B0842BF4CB}"/>
                </a:ext>
              </a:extLst>
            </p:cNvPr>
            <p:cNvSpPr/>
            <p:nvPr/>
          </p:nvSpPr>
          <p:spPr>
            <a:xfrm>
              <a:off x="0" y="0"/>
              <a:ext cx="23922314" cy="23892412"/>
            </a:xfrm>
            <a:custGeom>
              <a:avLst/>
              <a:gdLst/>
              <a:ahLst/>
              <a:cxnLst/>
              <a:rect l="l" t="t" r="r" b="b"/>
              <a:pathLst>
                <a:path w="23922314" h="23892412">
                  <a:moveTo>
                    <a:pt x="0" y="0"/>
                  </a:moveTo>
                  <a:lnTo>
                    <a:pt x="23922314" y="0"/>
                  </a:lnTo>
                  <a:lnTo>
                    <a:pt x="23922314" y="23892412"/>
                  </a:lnTo>
                  <a:lnTo>
                    <a:pt x="0" y="23892412"/>
                  </a:lnTo>
                  <a:lnTo>
                    <a:pt x="0" y="0"/>
                  </a:lnTo>
                  <a:close/>
                </a:path>
              </a:pathLst>
            </a:custGeom>
            <a:blipFill>
              <a:blip r:embed="rId2"/>
              <a:stretch>
                <a:fillRect/>
              </a:stretch>
            </a:blipFill>
          </p:spPr>
        </p:sp>
        <p:grpSp>
          <p:nvGrpSpPr>
            <p:cNvPr id="21" name="Group 11">
              <a:extLst>
                <a:ext uri="{FF2B5EF4-FFF2-40B4-BE49-F238E27FC236}">
                  <a16:creationId xmlns:a16="http://schemas.microsoft.com/office/drawing/2014/main" id="{BB6A8274-F771-256A-5F73-EE59C1A2B34C}"/>
                </a:ext>
              </a:extLst>
            </p:cNvPr>
            <p:cNvGrpSpPr/>
            <p:nvPr/>
          </p:nvGrpSpPr>
          <p:grpSpPr>
            <a:xfrm>
              <a:off x="9707656" y="7297310"/>
              <a:ext cx="9828851" cy="11297816"/>
              <a:chOff x="0" y="0"/>
              <a:chExt cx="812800" cy="934277"/>
            </a:xfrm>
          </p:grpSpPr>
          <p:sp>
            <p:nvSpPr>
              <p:cNvPr id="22" name="Freeform 12">
                <a:extLst>
                  <a:ext uri="{FF2B5EF4-FFF2-40B4-BE49-F238E27FC236}">
                    <a16:creationId xmlns:a16="http://schemas.microsoft.com/office/drawing/2014/main" id="{F6BBB496-90E4-2EB2-B69B-827DB46DD97F}"/>
                  </a:ext>
                </a:extLst>
              </p:cNvPr>
              <p:cNvSpPr/>
              <p:nvPr/>
            </p:nvSpPr>
            <p:spPr>
              <a:xfrm>
                <a:off x="0" y="0"/>
                <a:ext cx="812800" cy="934276"/>
              </a:xfrm>
              <a:custGeom>
                <a:avLst/>
                <a:gdLst/>
                <a:ahLst/>
                <a:cxnLst/>
                <a:rect l="l" t="t" r="r" b="b"/>
                <a:pathLst>
                  <a:path w="812800" h="934276">
                    <a:moveTo>
                      <a:pt x="24155" y="0"/>
                    </a:moveTo>
                    <a:lnTo>
                      <a:pt x="788645" y="0"/>
                    </a:lnTo>
                    <a:cubicBezTo>
                      <a:pt x="801985" y="0"/>
                      <a:pt x="812800" y="10815"/>
                      <a:pt x="812800" y="24155"/>
                    </a:cubicBezTo>
                    <a:lnTo>
                      <a:pt x="812800" y="910121"/>
                    </a:lnTo>
                    <a:cubicBezTo>
                      <a:pt x="812800" y="916528"/>
                      <a:pt x="810255" y="922672"/>
                      <a:pt x="805725" y="927202"/>
                    </a:cubicBezTo>
                    <a:cubicBezTo>
                      <a:pt x="801195" y="931732"/>
                      <a:pt x="795051" y="934276"/>
                      <a:pt x="788645" y="934276"/>
                    </a:cubicBezTo>
                    <a:lnTo>
                      <a:pt x="24155" y="934276"/>
                    </a:lnTo>
                    <a:cubicBezTo>
                      <a:pt x="10815" y="934276"/>
                      <a:pt x="0" y="923462"/>
                      <a:pt x="0" y="910121"/>
                    </a:cubicBezTo>
                    <a:lnTo>
                      <a:pt x="0" y="24155"/>
                    </a:lnTo>
                    <a:cubicBezTo>
                      <a:pt x="0" y="10815"/>
                      <a:pt x="10815" y="0"/>
                      <a:pt x="24155" y="0"/>
                    </a:cubicBezTo>
                    <a:close/>
                  </a:path>
                </a:pathLst>
              </a:custGeom>
              <a:blipFill>
                <a:blip r:embed="rId6"/>
                <a:stretch>
                  <a:fillRect l="-1922" r="-1922"/>
                </a:stretch>
              </a:blipFill>
              <a:ln w="190500" cap="rnd">
                <a:solidFill>
                  <a:srgbClr val="FFFFFF"/>
                </a:solidFill>
                <a:prstDash val="solid"/>
                <a:round/>
              </a:ln>
            </p:spPr>
          </p:sp>
        </p:grpSp>
      </p:grpSp>
      <p:sp>
        <p:nvSpPr>
          <p:cNvPr id="25" name="Freeform 8">
            <a:extLst>
              <a:ext uri="{FF2B5EF4-FFF2-40B4-BE49-F238E27FC236}">
                <a16:creationId xmlns:a16="http://schemas.microsoft.com/office/drawing/2014/main" id="{9791757A-7AA0-6381-3B55-AE392AE3D413}"/>
              </a:ext>
            </a:extLst>
          </p:cNvPr>
          <p:cNvSpPr/>
          <p:nvPr/>
        </p:nvSpPr>
        <p:spPr>
          <a:xfrm>
            <a:off x="8887840" y="10926408"/>
            <a:ext cx="1333070" cy="860436"/>
          </a:xfrm>
          <a:custGeom>
            <a:avLst/>
            <a:gdLst/>
            <a:ahLst/>
            <a:cxnLst/>
            <a:rect l="l" t="t" r="r" b="b"/>
            <a:pathLst>
              <a:path w="1333070" h="860436">
                <a:moveTo>
                  <a:pt x="0" y="0"/>
                </a:moveTo>
                <a:lnTo>
                  <a:pt x="1333070" y="0"/>
                </a:lnTo>
                <a:lnTo>
                  <a:pt x="1333070" y="860436"/>
                </a:lnTo>
                <a:lnTo>
                  <a:pt x="0" y="8604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6" name="Group 12">
            <a:extLst>
              <a:ext uri="{FF2B5EF4-FFF2-40B4-BE49-F238E27FC236}">
                <a16:creationId xmlns:a16="http://schemas.microsoft.com/office/drawing/2014/main" id="{078E24D1-5C1D-717D-7050-A84EA0C62B99}"/>
              </a:ext>
            </a:extLst>
          </p:cNvPr>
          <p:cNvGrpSpPr>
            <a:grpSpLocks noChangeAspect="1"/>
          </p:cNvGrpSpPr>
          <p:nvPr/>
        </p:nvGrpSpPr>
        <p:grpSpPr>
          <a:xfrm rot="11482077">
            <a:off x="23251913" y="11786844"/>
            <a:ext cx="6438728" cy="6413576"/>
            <a:chOff x="0" y="0"/>
            <a:chExt cx="6502400" cy="6477000"/>
          </a:xfrm>
        </p:grpSpPr>
        <p:sp>
          <p:nvSpPr>
            <p:cNvPr id="27" name="Freeform 13">
              <a:extLst>
                <a:ext uri="{FF2B5EF4-FFF2-40B4-BE49-F238E27FC236}">
                  <a16:creationId xmlns:a16="http://schemas.microsoft.com/office/drawing/2014/main" id="{21018086-08BC-AF68-67AA-29B0EEFDBDC4}"/>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38492" r="-38492"/>
              </a:stretch>
            </a:blipFill>
          </p:spPr>
        </p:sp>
        <p:sp>
          <p:nvSpPr>
            <p:cNvPr id="28" name="Freeform 14">
              <a:extLst>
                <a:ext uri="{FF2B5EF4-FFF2-40B4-BE49-F238E27FC236}">
                  <a16:creationId xmlns:a16="http://schemas.microsoft.com/office/drawing/2014/main" id="{14C54B34-001C-38D4-9443-53A16D1AEA11}"/>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9B9B9B">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11135525" y="0"/>
            <a:ext cx="14007537" cy="13990028"/>
          </a:xfrm>
          <a:custGeom>
            <a:avLst/>
            <a:gdLst/>
            <a:ahLst/>
            <a:cxnLst/>
            <a:rect l="l" t="t" r="r" b="b"/>
            <a:pathLst>
              <a:path w="14007537" h="13990028">
                <a:moveTo>
                  <a:pt x="0" y="0"/>
                </a:moveTo>
                <a:lnTo>
                  <a:pt x="14007537" y="0"/>
                </a:lnTo>
                <a:lnTo>
                  <a:pt x="14007537" y="13990028"/>
                </a:lnTo>
                <a:lnTo>
                  <a:pt x="0" y="13990028"/>
                </a:lnTo>
                <a:lnTo>
                  <a:pt x="0" y="0"/>
                </a:lnTo>
                <a:close/>
              </a:path>
            </a:pathLst>
          </a:custGeom>
          <a:blipFill>
            <a:blip r:embed="rId2">
              <a:alphaModFix amt="43999"/>
            </a:blip>
            <a:stretch>
              <a:fillRect/>
            </a:stretch>
          </a:blipFill>
        </p:spPr>
      </p:sp>
      <p:grpSp>
        <p:nvGrpSpPr>
          <p:cNvPr id="3" name="Group 3"/>
          <p:cNvGrpSpPr/>
          <p:nvPr/>
        </p:nvGrpSpPr>
        <p:grpSpPr>
          <a:xfrm>
            <a:off x="12124765" y="314999"/>
            <a:ext cx="14167628" cy="15226613"/>
            <a:chOff x="0" y="0"/>
            <a:chExt cx="812800" cy="873554"/>
          </a:xfrm>
        </p:grpSpPr>
        <p:sp>
          <p:nvSpPr>
            <p:cNvPr id="4" name="Freeform 4"/>
            <p:cNvSpPr/>
            <p:nvPr/>
          </p:nvSpPr>
          <p:spPr>
            <a:xfrm>
              <a:off x="0" y="0"/>
              <a:ext cx="812800" cy="873554"/>
            </a:xfrm>
            <a:custGeom>
              <a:avLst/>
              <a:gdLst/>
              <a:ahLst/>
              <a:cxnLst/>
              <a:rect l="l" t="t" r="r" b="b"/>
              <a:pathLst>
                <a:path w="812800" h="873554">
                  <a:moveTo>
                    <a:pt x="406400" y="0"/>
                  </a:moveTo>
                  <a:cubicBezTo>
                    <a:pt x="181951" y="0"/>
                    <a:pt x="0" y="195552"/>
                    <a:pt x="0" y="436777"/>
                  </a:cubicBezTo>
                  <a:cubicBezTo>
                    <a:pt x="0" y="678002"/>
                    <a:pt x="181951" y="873554"/>
                    <a:pt x="406400" y="873554"/>
                  </a:cubicBezTo>
                  <a:cubicBezTo>
                    <a:pt x="630849" y="873554"/>
                    <a:pt x="812800" y="678002"/>
                    <a:pt x="812800" y="436777"/>
                  </a:cubicBezTo>
                  <a:cubicBezTo>
                    <a:pt x="812800" y="195552"/>
                    <a:pt x="630849" y="0"/>
                    <a:pt x="406400" y="0"/>
                  </a:cubicBezTo>
                  <a:close/>
                </a:path>
              </a:pathLst>
            </a:custGeom>
            <a:solidFill>
              <a:srgbClr val="78BACE"/>
            </a:solidFill>
          </p:spPr>
        </p:sp>
        <p:sp>
          <p:nvSpPr>
            <p:cNvPr id="5" name="TextBox 5"/>
            <p:cNvSpPr txBox="1"/>
            <p:nvPr/>
          </p:nvSpPr>
          <p:spPr>
            <a:xfrm>
              <a:off x="76200" y="43796"/>
              <a:ext cx="660400" cy="74786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845479" y="8497797"/>
            <a:ext cx="5096101" cy="509610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47700" cap="sq">
              <a:solidFill>
                <a:srgbClr val="78BACE">
                  <a:alpha val="72941"/>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7598968" y="-2361667"/>
            <a:ext cx="3863694" cy="3773075"/>
            <a:chOff x="0" y="0"/>
            <a:chExt cx="616238" cy="601785"/>
          </a:xfrm>
        </p:grpSpPr>
        <p:sp>
          <p:nvSpPr>
            <p:cNvPr id="10" name="Freeform 10"/>
            <p:cNvSpPr/>
            <p:nvPr/>
          </p:nvSpPr>
          <p:spPr>
            <a:xfrm>
              <a:off x="0" y="0"/>
              <a:ext cx="616238" cy="601785"/>
            </a:xfrm>
            <a:custGeom>
              <a:avLst/>
              <a:gdLst/>
              <a:ahLst/>
              <a:cxnLst/>
              <a:rect l="l" t="t" r="r" b="b"/>
              <a:pathLst>
                <a:path w="616238" h="601785">
                  <a:moveTo>
                    <a:pt x="308119" y="0"/>
                  </a:moveTo>
                  <a:cubicBezTo>
                    <a:pt x="137950" y="0"/>
                    <a:pt x="0" y="134714"/>
                    <a:pt x="0" y="300892"/>
                  </a:cubicBezTo>
                  <a:cubicBezTo>
                    <a:pt x="0" y="467071"/>
                    <a:pt x="137950" y="601785"/>
                    <a:pt x="308119" y="601785"/>
                  </a:cubicBezTo>
                  <a:cubicBezTo>
                    <a:pt x="478288" y="601785"/>
                    <a:pt x="616238" y="467071"/>
                    <a:pt x="616238" y="300892"/>
                  </a:cubicBezTo>
                  <a:cubicBezTo>
                    <a:pt x="616238" y="134714"/>
                    <a:pt x="478288" y="0"/>
                    <a:pt x="308119" y="0"/>
                  </a:cubicBezTo>
                  <a:close/>
                </a:path>
              </a:pathLst>
            </a:custGeom>
            <a:solidFill>
              <a:srgbClr val="000000">
                <a:alpha val="0"/>
              </a:srgbClr>
            </a:solidFill>
            <a:ln w="419100" cap="sq">
              <a:solidFill>
                <a:srgbClr val="78BACE">
                  <a:alpha val="72941"/>
                </a:srgbClr>
              </a:solidFill>
              <a:prstDash val="solid"/>
              <a:miter/>
            </a:ln>
          </p:spPr>
        </p:sp>
        <p:sp>
          <p:nvSpPr>
            <p:cNvPr id="11" name="TextBox 11"/>
            <p:cNvSpPr txBox="1"/>
            <p:nvPr/>
          </p:nvSpPr>
          <p:spPr>
            <a:xfrm>
              <a:off x="57772" y="18317"/>
              <a:ext cx="500693" cy="527050"/>
            </a:xfrm>
            <a:prstGeom prst="rect">
              <a:avLst/>
            </a:prstGeom>
          </p:spPr>
          <p:txBody>
            <a:bodyPr lIns="50800" tIns="50800" rIns="50800" bIns="50800" rtlCol="0" anchor="ctr"/>
            <a:lstStyle/>
            <a:p>
              <a:pPr algn="ctr">
                <a:lnSpc>
                  <a:spcPts val="2659"/>
                </a:lnSpc>
              </a:pPr>
              <a:endParaRPr/>
            </a:p>
          </p:txBody>
        </p:sp>
      </p:grpSp>
      <p:grpSp>
        <p:nvGrpSpPr>
          <p:cNvPr id="12" name="Group 12"/>
          <p:cNvGrpSpPr>
            <a:grpSpLocks noChangeAspect="1"/>
          </p:cNvGrpSpPr>
          <p:nvPr/>
        </p:nvGrpSpPr>
        <p:grpSpPr>
          <a:xfrm>
            <a:off x="10443315" y="2084220"/>
            <a:ext cx="6438728" cy="6413576"/>
            <a:chOff x="0" y="0"/>
            <a:chExt cx="6502400" cy="6477000"/>
          </a:xfrm>
        </p:grpSpPr>
        <p:sp>
          <p:nvSpPr>
            <p:cNvPr id="13" name="Freeform 13"/>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38492" r="-38492"/>
              </a:stretch>
            </a:blipFill>
          </p:spPr>
        </p:sp>
        <p:sp>
          <p:nvSpPr>
            <p:cNvPr id="14" name="Freeform 14"/>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
        <p:nvSpPr>
          <p:cNvPr id="15" name="Freeform 15"/>
          <p:cNvSpPr/>
          <p:nvPr/>
        </p:nvSpPr>
        <p:spPr>
          <a:xfrm>
            <a:off x="11847017" y="9083439"/>
            <a:ext cx="888185" cy="349723"/>
          </a:xfrm>
          <a:custGeom>
            <a:avLst/>
            <a:gdLst/>
            <a:ahLst/>
            <a:cxnLst/>
            <a:rect l="l" t="t" r="r" b="b"/>
            <a:pathLst>
              <a:path w="888185" h="349723">
                <a:moveTo>
                  <a:pt x="0" y="0"/>
                </a:moveTo>
                <a:lnTo>
                  <a:pt x="888185" y="0"/>
                </a:lnTo>
                <a:lnTo>
                  <a:pt x="888185" y="349722"/>
                </a:lnTo>
                <a:lnTo>
                  <a:pt x="0" y="3497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028700" y="958664"/>
            <a:ext cx="888185" cy="349723"/>
          </a:xfrm>
          <a:custGeom>
            <a:avLst/>
            <a:gdLst/>
            <a:ahLst/>
            <a:cxnLst/>
            <a:rect l="l" t="t" r="r" b="b"/>
            <a:pathLst>
              <a:path w="888185" h="349723">
                <a:moveTo>
                  <a:pt x="0" y="0"/>
                </a:moveTo>
                <a:lnTo>
                  <a:pt x="888185" y="0"/>
                </a:lnTo>
                <a:lnTo>
                  <a:pt x="888185" y="349723"/>
                </a:lnTo>
                <a:lnTo>
                  <a:pt x="0" y="3497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508684" y="8906513"/>
            <a:ext cx="1741939" cy="685888"/>
          </a:xfrm>
          <a:custGeom>
            <a:avLst/>
            <a:gdLst/>
            <a:ahLst/>
            <a:cxnLst/>
            <a:rect l="l" t="t" r="r" b="b"/>
            <a:pathLst>
              <a:path w="1741939" h="685888">
                <a:moveTo>
                  <a:pt x="0" y="0"/>
                </a:moveTo>
                <a:lnTo>
                  <a:pt x="1741938" y="0"/>
                </a:lnTo>
                <a:lnTo>
                  <a:pt x="1741938" y="685889"/>
                </a:lnTo>
                <a:lnTo>
                  <a:pt x="0" y="685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702572" y="1361969"/>
            <a:ext cx="9740743" cy="8230433"/>
          </a:xfrm>
          <a:prstGeom prst="rect">
            <a:avLst/>
          </a:prstGeom>
        </p:spPr>
        <p:txBody>
          <a:bodyPr lIns="0" tIns="0" rIns="0" bIns="0" rtlCol="0" anchor="t">
            <a:spAutoFit/>
          </a:bodyPr>
          <a:lstStyle/>
          <a:p>
            <a:pPr algn="l">
              <a:lnSpc>
                <a:spcPts val="3104"/>
              </a:lnSpc>
            </a:pPr>
            <a:r>
              <a:rPr lang="en-US" sz="2217">
                <a:solidFill>
                  <a:srgbClr val="000000"/>
                </a:solidFill>
                <a:latin typeface="Codec Pro"/>
              </a:rPr>
              <a:t> </a:t>
            </a:r>
            <a:r>
              <a:rPr lang="en-US" sz="2217">
                <a:solidFill>
                  <a:srgbClr val="000000"/>
                </a:solidFill>
                <a:latin typeface="Codec Pro Bold"/>
              </a:rPr>
              <a:t>II.Le modèle relationnel </a:t>
            </a:r>
          </a:p>
          <a:p>
            <a:pPr algn="l">
              <a:lnSpc>
                <a:spcPts val="3104"/>
              </a:lnSpc>
            </a:pPr>
            <a:r>
              <a:rPr lang="en-US" sz="2217">
                <a:solidFill>
                  <a:srgbClr val="000000"/>
                </a:solidFill>
                <a:latin typeface="Codec Pro"/>
              </a:rPr>
              <a:t>définit une structure de données organisée en tables (ou relations), où chaque table représente une entité (comme agents, biens, clients, etc.). Dans le processus de transformation du diagramme de classe en modèle relationnel, chaque classe est convertie en table ou relation. Les attributs de la classe deviennent les attributs de la table, tandis que l'identifiant de l'entité devient la clé primaire de la table.</a:t>
            </a:r>
          </a:p>
          <a:p>
            <a:pPr algn="l">
              <a:lnSpc>
                <a:spcPts val="3104"/>
              </a:lnSpc>
            </a:pPr>
            <a:r>
              <a:rPr lang="en-US" sz="2217">
                <a:solidFill>
                  <a:srgbClr val="000000"/>
                </a:solidFill>
                <a:latin typeface="Codec Pro"/>
              </a:rPr>
              <a:t> -Agents (nom) ;</a:t>
            </a:r>
          </a:p>
          <a:p>
            <a:pPr algn="l">
              <a:lnSpc>
                <a:spcPts val="3104"/>
              </a:lnSpc>
            </a:pPr>
            <a:r>
              <a:rPr lang="en-US" sz="2217">
                <a:solidFill>
                  <a:srgbClr val="000000"/>
                </a:solidFill>
                <a:latin typeface="Codec Pro"/>
              </a:rPr>
              <a:t>-agent_biens (id, id_bien* , nom_agent*);</a:t>
            </a:r>
          </a:p>
          <a:p>
            <a:pPr algn="l">
              <a:lnSpc>
                <a:spcPts val="3104"/>
              </a:lnSpc>
            </a:pPr>
            <a:r>
              <a:rPr lang="en-US" sz="2217">
                <a:solidFill>
                  <a:srgbClr val="000000"/>
                </a:solidFill>
                <a:latin typeface="Codec Pro"/>
              </a:rPr>
              <a:t>-biens (id , type, taille, prix, localisation, description, agentImmobilier*) ;</a:t>
            </a:r>
          </a:p>
          <a:p>
            <a:pPr algn="l">
              <a:lnSpc>
                <a:spcPts val="3104"/>
              </a:lnSpc>
            </a:pPr>
            <a:r>
              <a:rPr lang="en-US" sz="2217">
                <a:solidFill>
                  <a:srgbClr val="000000"/>
                </a:solidFill>
                <a:latin typeface="Codec Pro"/>
              </a:rPr>
              <a:t>-clients (nom , TypeClient ) ;</a:t>
            </a:r>
          </a:p>
          <a:p>
            <a:pPr algn="l">
              <a:lnSpc>
                <a:spcPts val="3104"/>
              </a:lnSpc>
            </a:pPr>
            <a:r>
              <a:rPr lang="en-US" sz="2217">
                <a:solidFill>
                  <a:srgbClr val="000000"/>
                </a:solidFill>
                <a:latin typeface="Codec Pro"/>
              </a:rPr>
              <a:t>-demandes_client (id , client* , typeBienRecherche , budgetMax , description ) ;</a:t>
            </a:r>
          </a:p>
          <a:p>
            <a:pPr algn="l">
              <a:lnSpc>
                <a:spcPts val="3104"/>
              </a:lnSpc>
            </a:pPr>
            <a:r>
              <a:rPr lang="en-US" sz="2217">
                <a:solidFill>
                  <a:srgbClr val="000000"/>
                </a:solidFill>
                <a:latin typeface="Codec Pro"/>
              </a:rPr>
              <a:t>-interactions (id , datetime , idClient, description) ;</a:t>
            </a:r>
          </a:p>
          <a:p>
            <a:pPr algn="l">
              <a:lnSpc>
                <a:spcPts val="3104"/>
              </a:lnSpc>
            </a:pPr>
            <a:r>
              <a:rPr lang="en-US" sz="2217">
                <a:solidFill>
                  <a:srgbClr val="000000"/>
                </a:solidFill>
                <a:latin typeface="Codec Pro"/>
              </a:rPr>
              <a:t> -rendez_vous (id , agent* , bien* , client* , heure , date ) ;</a:t>
            </a:r>
          </a:p>
          <a:p>
            <a:pPr algn="l">
              <a:lnSpc>
                <a:spcPts val="3104"/>
              </a:lnSpc>
            </a:pPr>
            <a:r>
              <a:rPr lang="en-US" sz="2217">
                <a:solidFill>
                  <a:srgbClr val="000000"/>
                </a:solidFill>
                <a:latin typeface="Codec Pro"/>
              </a:rPr>
              <a:t>-temp_biens (id , type , taille , prix , localisation , description ) ;</a:t>
            </a:r>
          </a:p>
          <a:p>
            <a:pPr algn="l">
              <a:lnSpc>
                <a:spcPts val="3104"/>
              </a:lnSpc>
            </a:pPr>
            <a:r>
              <a:rPr lang="en-US" sz="2217">
                <a:solidFill>
                  <a:srgbClr val="000000"/>
                </a:solidFill>
                <a:latin typeface="Codec Pro"/>
              </a:rPr>
              <a:t>-transactions ( id , bien* , client* , agent* , date , prix , type ) ;</a:t>
            </a:r>
          </a:p>
          <a:p>
            <a:pPr algn="l">
              <a:lnSpc>
                <a:spcPts val="3104"/>
              </a:lnSpc>
            </a:pPr>
            <a:r>
              <a:rPr lang="en-US" sz="2217">
                <a:solidFill>
                  <a:srgbClr val="000000"/>
                </a:solidFill>
                <a:latin typeface="Codec Pro"/>
              </a:rPr>
              <a:t>Les clés primaires sont soulignées et les clés étrangères sont désignées par le signe *</a:t>
            </a:r>
          </a:p>
          <a:p>
            <a:pPr algn="l">
              <a:lnSpc>
                <a:spcPts val="3104"/>
              </a:lnSpc>
            </a:pPr>
            <a:endParaRPr lang="en-US" sz="2217">
              <a:solidFill>
                <a:srgbClr val="000000"/>
              </a:solidFill>
              <a:latin typeface="Codec Pro"/>
            </a:endParaRPr>
          </a:p>
          <a:p>
            <a:pPr algn="l">
              <a:lnSpc>
                <a:spcPts val="3104"/>
              </a:lnSpc>
              <a:spcBef>
                <a:spcPct val="0"/>
              </a:spcBef>
            </a:pPr>
            <a:endParaRPr lang="en-US" sz="2217">
              <a:solidFill>
                <a:srgbClr val="000000"/>
              </a:solidFill>
              <a:latin typeface="Codec Pro"/>
            </a:endParaRPr>
          </a:p>
        </p:txBody>
      </p:sp>
      <p:grpSp>
        <p:nvGrpSpPr>
          <p:cNvPr id="19" name="Group 6">
            <a:extLst>
              <a:ext uri="{FF2B5EF4-FFF2-40B4-BE49-F238E27FC236}">
                <a16:creationId xmlns:a16="http://schemas.microsoft.com/office/drawing/2014/main" id="{72B4CDD1-BE26-53AB-1425-0079125DA28B}"/>
              </a:ext>
            </a:extLst>
          </p:cNvPr>
          <p:cNvGrpSpPr>
            <a:grpSpLocks noChangeAspect="1"/>
          </p:cNvGrpSpPr>
          <p:nvPr/>
        </p:nvGrpSpPr>
        <p:grpSpPr>
          <a:xfrm rot="10632290">
            <a:off x="24808899" y="-521752"/>
            <a:ext cx="13041133" cy="12990191"/>
            <a:chOff x="0" y="0"/>
            <a:chExt cx="6502400" cy="6477000"/>
          </a:xfrm>
        </p:grpSpPr>
        <p:sp>
          <p:nvSpPr>
            <p:cNvPr id="20" name="Freeform 7">
              <a:extLst>
                <a:ext uri="{FF2B5EF4-FFF2-40B4-BE49-F238E27FC236}">
                  <a16:creationId xmlns:a16="http://schemas.microsoft.com/office/drawing/2014/main" id="{0C72C17E-EDE4-B74D-3459-1C4025F42F59}"/>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49553" r="-49553"/>
              </a:stretch>
            </a:blipFill>
          </p:spPr>
        </p:sp>
        <p:sp>
          <p:nvSpPr>
            <p:cNvPr id="21" name="Freeform 8">
              <a:extLst>
                <a:ext uri="{FF2B5EF4-FFF2-40B4-BE49-F238E27FC236}">
                  <a16:creationId xmlns:a16="http://schemas.microsoft.com/office/drawing/2014/main" id="{9DCBAF64-4AF4-2AE9-4B8C-BEEE3FF4A98E}"/>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9B9B9B">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rot="-5400000">
            <a:off x="9724129" y="-784026"/>
            <a:ext cx="13169448" cy="1316944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8BACE">
                    <a:alpha val="98000"/>
                  </a:srgbClr>
                </a:gs>
                <a:gs pos="100000">
                  <a:srgbClr val="38567B">
                    <a:alpha val="98000"/>
                  </a:srgbClr>
                </a:gs>
              </a:gsLst>
              <a:lin ang="0"/>
            </a:gra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6062865" y="5567227"/>
            <a:ext cx="4259163" cy="2614061"/>
          </a:xfrm>
          <a:custGeom>
            <a:avLst/>
            <a:gdLst/>
            <a:ahLst/>
            <a:cxnLst/>
            <a:rect l="l" t="t" r="r" b="b"/>
            <a:pathLst>
              <a:path w="4259163" h="2614061">
                <a:moveTo>
                  <a:pt x="0" y="0"/>
                </a:moveTo>
                <a:lnTo>
                  <a:pt x="4259163" y="0"/>
                </a:lnTo>
                <a:lnTo>
                  <a:pt x="4259163" y="2614061"/>
                </a:lnTo>
                <a:lnTo>
                  <a:pt x="0" y="2614061"/>
                </a:lnTo>
                <a:lnTo>
                  <a:pt x="0" y="0"/>
                </a:lnTo>
                <a:close/>
              </a:path>
            </a:pathLst>
          </a:custGeom>
          <a:blipFill>
            <a:blip r:embed="rId2"/>
            <a:stretch>
              <a:fillRect/>
            </a:stretch>
          </a:blipFill>
        </p:spPr>
      </p:sp>
      <p:grpSp>
        <p:nvGrpSpPr>
          <p:cNvPr id="6" name="Group 6"/>
          <p:cNvGrpSpPr>
            <a:grpSpLocks noChangeAspect="1"/>
          </p:cNvGrpSpPr>
          <p:nvPr/>
        </p:nvGrpSpPr>
        <p:grpSpPr>
          <a:xfrm>
            <a:off x="9980292" y="-604769"/>
            <a:ext cx="13041133" cy="12990191"/>
            <a:chOff x="0" y="0"/>
            <a:chExt cx="6502400" cy="6477000"/>
          </a:xfrm>
        </p:grpSpPr>
        <p:sp>
          <p:nvSpPr>
            <p:cNvPr id="7" name="Freeform 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49553" r="-49553"/>
              </a:stretch>
            </a:blipFill>
          </p:spPr>
        </p:sp>
        <p:sp>
          <p:nvSpPr>
            <p:cNvPr id="8" name="Freeform 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id="9" name="Group 9"/>
          <p:cNvGrpSpPr/>
          <p:nvPr/>
        </p:nvGrpSpPr>
        <p:grpSpPr>
          <a:xfrm>
            <a:off x="883225" y="4847438"/>
            <a:ext cx="11984410" cy="4654143"/>
            <a:chOff x="0" y="0"/>
            <a:chExt cx="3156388" cy="1225782"/>
          </a:xfrm>
        </p:grpSpPr>
        <p:sp>
          <p:nvSpPr>
            <p:cNvPr id="10" name="Freeform 10"/>
            <p:cNvSpPr/>
            <p:nvPr/>
          </p:nvSpPr>
          <p:spPr>
            <a:xfrm>
              <a:off x="0" y="0"/>
              <a:ext cx="3156388" cy="1225782"/>
            </a:xfrm>
            <a:custGeom>
              <a:avLst/>
              <a:gdLst/>
              <a:ahLst/>
              <a:cxnLst/>
              <a:rect l="l" t="t" r="r" b="b"/>
              <a:pathLst>
                <a:path w="3156388" h="1225782">
                  <a:moveTo>
                    <a:pt x="23902" y="0"/>
                  </a:moveTo>
                  <a:lnTo>
                    <a:pt x="3132486" y="0"/>
                  </a:lnTo>
                  <a:cubicBezTo>
                    <a:pt x="3145687" y="0"/>
                    <a:pt x="3156388" y="10701"/>
                    <a:pt x="3156388" y="23902"/>
                  </a:cubicBezTo>
                  <a:lnTo>
                    <a:pt x="3156388" y="1201881"/>
                  </a:lnTo>
                  <a:cubicBezTo>
                    <a:pt x="3156388" y="1215081"/>
                    <a:pt x="3145687" y="1225782"/>
                    <a:pt x="3132486" y="1225782"/>
                  </a:cubicBezTo>
                  <a:lnTo>
                    <a:pt x="23902" y="1225782"/>
                  </a:lnTo>
                  <a:cubicBezTo>
                    <a:pt x="10701" y="1225782"/>
                    <a:pt x="0" y="1215081"/>
                    <a:pt x="0" y="1201881"/>
                  </a:cubicBezTo>
                  <a:lnTo>
                    <a:pt x="0" y="23902"/>
                  </a:lnTo>
                  <a:cubicBezTo>
                    <a:pt x="0" y="10701"/>
                    <a:pt x="10701" y="0"/>
                    <a:pt x="23902" y="0"/>
                  </a:cubicBezTo>
                  <a:close/>
                </a:path>
              </a:pathLst>
            </a:custGeom>
            <a:gradFill rotWithShape="1">
              <a:gsLst>
                <a:gs pos="0">
                  <a:srgbClr val="78BACE">
                    <a:alpha val="100000"/>
                  </a:srgbClr>
                </a:gs>
                <a:gs pos="100000">
                  <a:srgbClr val="38567B">
                    <a:alpha val="100000"/>
                  </a:srgbClr>
                </a:gs>
              </a:gsLst>
              <a:lin ang="0"/>
            </a:gradFill>
          </p:spPr>
        </p:sp>
        <p:sp>
          <p:nvSpPr>
            <p:cNvPr id="11" name="TextBox 11"/>
            <p:cNvSpPr txBox="1"/>
            <p:nvPr/>
          </p:nvSpPr>
          <p:spPr>
            <a:xfrm>
              <a:off x="0" y="-38100"/>
              <a:ext cx="3156388" cy="1263882"/>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8803400" y="415065"/>
            <a:ext cx="1392155" cy="191421"/>
          </a:xfrm>
          <a:custGeom>
            <a:avLst/>
            <a:gdLst/>
            <a:ahLst/>
            <a:cxnLst/>
            <a:rect l="l" t="t" r="r" b="b"/>
            <a:pathLst>
              <a:path w="1392155" h="191421">
                <a:moveTo>
                  <a:pt x="0" y="0"/>
                </a:moveTo>
                <a:lnTo>
                  <a:pt x="1392154" y="0"/>
                </a:lnTo>
                <a:lnTo>
                  <a:pt x="1392154" y="191421"/>
                </a:lnTo>
                <a:lnTo>
                  <a:pt x="0" y="1914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6" name="Group 16"/>
          <p:cNvGrpSpPr/>
          <p:nvPr/>
        </p:nvGrpSpPr>
        <p:grpSpPr>
          <a:xfrm>
            <a:off x="3981851" y="5267164"/>
            <a:ext cx="2674965" cy="3564658"/>
            <a:chOff x="0" y="0"/>
            <a:chExt cx="704518" cy="938840"/>
          </a:xfrm>
        </p:grpSpPr>
        <p:sp>
          <p:nvSpPr>
            <p:cNvPr id="17" name="Freeform 17"/>
            <p:cNvSpPr/>
            <p:nvPr/>
          </p:nvSpPr>
          <p:spPr>
            <a:xfrm>
              <a:off x="0" y="0"/>
              <a:ext cx="704518" cy="938840"/>
            </a:xfrm>
            <a:custGeom>
              <a:avLst/>
              <a:gdLst/>
              <a:ahLst/>
              <a:cxnLst/>
              <a:rect l="l" t="t" r="r" b="b"/>
              <a:pathLst>
                <a:path w="704518" h="938840">
                  <a:moveTo>
                    <a:pt x="72355" y="0"/>
                  </a:moveTo>
                  <a:lnTo>
                    <a:pt x="632162" y="0"/>
                  </a:lnTo>
                  <a:cubicBezTo>
                    <a:pt x="651352" y="0"/>
                    <a:pt x="669756" y="7623"/>
                    <a:pt x="683325" y="21192"/>
                  </a:cubicBezTo>
                  <a:cubicBezTo>
                    <a:pt x="696895" y="34762"/>
                    <a:pt x="704518" y="53166"/>
                    <a:pt x="704518" y="72355"/>
                  </a:cubicBezTo>
                  <a:lnTo>
                    <a:pt x="704518" y="866485"/>
                  </a:lnTo>
                  <a:cubicBezTo>
                    <a:pt x="704518" y="906445"/>
                    <a:pt x="672123" y="938840"/>
                    <a:pt x="632162" y="938840"/>
                  </a:cubicBezTo>
                  <a:lnTo>
                    <a:pt x="72355" y="938840"/>
                  </a:lnTo>
                  <a:cubicBezTo>
                    <a:pt x="32395" y="938840"/>
                    <a:pt x="0" y="906445"/>
                    <a:pt x="0" y="866485"/>
                  </a:cubicBezTo>
                  <a:lnTo>
                    <a:pt x="0" y="72355"/>
                  </a:lnTo>
                  <a:cubicBezTo>
                    <a:pt x="0" y="32395"/>
                    <a:pt x="32395" y="0"/>
                    <a:pt x="72355" y="0"/>
                  </a:cubicBezTo>
                  <a:close/>
                </a:path>
              </a:pathLst>
            </a:custGeom>
            <a:solidFill>
              <a:srgbClr val="FFFFFF"/>
            </a:solidFill>
          </p:spPr>
        </p:sp>
        <p:sp>
          <p:nvSpPr>
            <p:cNvPr id="18" name="TextBox 18"/>
            <p:cNvSpPr txBox="1"/>
            <p:nvPr/>
          </p:nvSpPr>
          <p:spPr>
            <a:xfrm>
              <a:off x="0" y="-38100"/>
              <a:ext cx="704518" cy="97694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104242" y="5267164"/>
            <a:ext cx="2674965" cy="3564658"/>
            <a:chOff x="0" y="0"/>
            <a:chExt cx="704518" cy="938840"/>
          </a:xfrm>
        </p:grpSpPr>
        <p:sp>
          <p:nvSpPr>
            <p:cNvPr id="20" name="Freeform 20"/>
            <p:cNvSpPr/>
            <p:nvPr/>
          </p:nvSpPr>
          <p:spPr>
            <a:xfrm>
              <a:off x="0" y="0"/>
              <a:ext cx="704518" cy="938840"/>
            </a:xfrm>
            <a:custGeom>
              <a:avLst/>
              <a:gdLst/>
              <a:ahLst/>
              <a:cxnLst/>
              <a:rect l="l" t="t" r="r" b="b"/>
              <a:pathLst>
                <a:path w="704518" h="938840">
                  <a:moveTo>
                    <a:pt x="72355" y="0"/>
                  </a:moveTo>
                  <a:lnTo>
                    <a:pt x="632162" y="0"/>
                  </a:lnTo>
                  <a:cubicBezTo>
                    <a:pt x="651352" y="0"/>
                    <a:pt x="669756" y="7623"/>
                    <a:pt x="683325" y="21192"/>
                  </a:cubicBezTo>
                  <a:cubicBezTo>
                    <a:pt x="696895" y="34762"/>
                    <a:pt x="704518" y="53166"/>
                    <a:pt x="704518" y="72355"/>
                  </a:cubicBezTo>
                  <a:lnTo>
                    <a:pt x="704518" y="866485"/>
                  </a:lnTo>
                  <a:cubicBezTo>
                    <a:pt x="704518" y="906445"/>
                    <a:pt x="672123" y="938840"/>
                    <a:pt x="632162" y="938840"/>
                  </a:cubicBezTo>
                  <a:lnTo>
                    <a:pt x="72355" y="938840"/>
                  </a:lnTo>
                  <a:cubicBezTo>
                    <a:pt x="32395" y="938840"/>
                    <a:pt x="0" y="906445"/>
                    <a:pt x="0" y="866485"/>
                  </a:cubicBezTo>
                  <a:lnTo>
                    <a:pt x="0" y="72355"/>
                  </a:lnTo>
                  <a:cubicBezTo>
                    <a:pt x="0" y="32395"/>
                    <a:pt x="32395" y="0"/>
                    <a:pt x="72355" y="0"/>
                  </a:cubicBezTo>
                  <a:close/>
                </a:path>
              </a:pathLst>
            </a:custGeom>
            <a:solidFill>
              <a:srgbClr val="FFFFFF"/>
            </a:solidFill>
          </p:spPr>
        </p:sp>
        <p:sp>
          <p:nvSpPr>
            <p:cNvPr id="21" name="TextBox 21"/>
            <p:cNvSpPr txBox="1"/>
            <p:nvPr/>
          </p:nvSpPr>
          <p:spPr>
            <a:xfrm>
              <a:off x="0" y="-38100"/>
              <a:ext cx="704518" cy="97694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6824512" y="5267164"/>
            <a:ext cx="2674965" cy="3564658"/>
            <a:chOff x="0" y="0"/>
            <a:chExt cx="704518" cy="938840"/>
          </a:xfrm>
        </p:grpSpPr>
        <p:sp>
          <p:nvSpPr>
            <p:cNvPr id="23" name="Freeform 23"/>
            <p:cNvSpPr/>
            <p:nvPr/>
          </p:nvSpPr>
          <p:spPr>
            <a:xfrm>
              <a:off x="0" y="0"/>
              <a:ext cx="704518" cy="938840"/>
            </a:xfrm>
            <a:custGeom>
              <a:avLst/>
              <a:gdLst/>
              <a:ahLst/>
              <a:cxnLst/>
              <a:rect l="l" t="t" r="r" b="b"/>
              <a:pathLst>
                <a:path w="704518" h="938840">
                  <a:moveTo>
                    <a:pt x="72355" y="0"/>
                  </a:moveTo>
                  <a:lnTo>
                    <a:pt x="632162" y="0"/>
                  </a:lnTo>
                  <a:cubicBezTo>
                    <a:pt x="651352" y="0"/>
                    <a:pt x="669756" y="7623"/>
                    <a:pt x="683325" y="21192"/>
                  </a:cubicBezTo>
                  <a:cubicBezTo>
                    <a:pt x="696895" y="34762"/>
                    <a:pt x="704518" y="53166"/>
                    <a:pt x="704518" y="72355"/>
                  </a:cubicBezTo>
                  <a:lnTo>
                    <a:pt x="704518" y="866485"/>
                  </a:lnTo>
                  <a:cubicBezTo>
                    <a:pt x="704518" y="906445"/>
                    <a:pt x="672123" y="938840"/>
                    <a:pt x="632162" y="938840"/>
                  </a:cubicBezTo>
                  <a:lnTo>
                    <a:pt x="72355" y="938840"/>
                  </a:lnTo>
                  <a:cubicBezTo>
                    <a:pt x="32395" y="938840"/>
                    <a:pt x="0" y="906445"/>
                    <a:pt x="0" y="866485"/>
                  </a:cubicBezTo>
                  <a:lnTo>
                    <a:pt x="0" y="72355"/>
                  </a:lnTo>
                  <a:cubicBezTo>
                    <a:pt x="0" y="32395"/>
                    <a:pt x="32395" y="0"/>
                    <a:pt x="72355" y="0"/>
                  </a:cubicBezTo>
                  <a:close/>
                </a:path>
              </a:pathLst>
            </a:custGeom>
            <a:solidFill>
              <a:srgbClr val="FFFFFF"/>
            </a:solidFill>
          </p:spPr>
        </p:sp>
        <p:sp>
          <p:nvSpPr>
            <p:cNvPr id="24" name="TextBox 24"/>
            <p:cNvSpPr txBox="1"/>
            <p:nvPr/>
          </p:nvSpPr>
          <p:spPr>
            <a:xfrm>
              <a:off x="0" y="-38100"/>
              <a:ext cx="704518" cy="976940"/>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7599416" y="2507677"/>
            <a:ext cx="888185" cy="349723"/>
          </a:xfrm>
          <a:custGeom>
            <a:avLst/>
            <a:gdLst/>
            <a:ahLst/>
            <a:cxnLst/>
            <a:rect l="l" t="t" r="r" b="b"/>
            <a:pathLst>
              <a:path w="888185" h="349723">
                <a:moveTo>
                  <a:pt x="0" y="0"/>
                </a:moveTo>
                <a:lnTo>
                  <a:pt x="888185" y="0"/>
                </a:lnTo>
                <a:lnTo>
                  <a:pt x="888185" y="349722"/>
                </a:lnTo>
                <a:lnTo>
                  <a:pt x="0" y="3497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6" name="Group 26"/>
          <p:cNvGrpSpPr/>
          <p:nvPr/>
        </p:nvGrpSpPr>
        <p:grpSpPr>
          <a:xfrm>
            <a:off x="9847954" y="5267164"/>
            <a:ext cx="2674965" cy="3564658"/>
            <a:chOff x="0" y="0"/>
            <a:chExt cx="704518" cy="938840"/>
          </a:xfrm>
        </p:grpSpPr>
        <p:sp>
          <p:nvSpPr>
            <p:cNvPr id="27" name="Freeform 27"/>
            <p:cNvSpPr/>
            <p:nvPr/>
          </p:nvSpPr>
          <p:spPr>
            <a:xfrm>
              <a:off x="0" y="0"/>
              <a:ext cx="704518" cy="938840"/>
            </a:xfrm>
            <a:custGeom>
              <a:avLst/>
              <a:gdLst/>
              <a:ahLst/>
              <a:cxnLst/>
              <a:rect l="l" t="t" r="r" b="b"/>
              <a:pathLst>
                <a:path w="704518" h="938840">
                  <a:moveTo>
                    <a:pt x="72355" y="0"/>
                  </a:moveTo>
                  <a:lnTo>
                    <a:pt x="632162" y="0"/>
                  </a:lnTo>
                  <a:cubicBezTo>
                    <a:pt x="651352" y="0"/>
                    <a:pt x="669756" y="7623"/>
                    <a:pt x="683325" y="21192"/>
                  </a:cubicBezTo>
                  <a:cubicBezTo>
                    <a:pt x="696895" y="34762"/>
                    <a:pt x="704518" y="53166"/>
                    <a:pt x="704518" y="72355"/>
                  </a:cubicBezTo>
                  <a:lnTo>
                    <a:pt x="704518" y="866485"/>
                  </a:lnTo>
                  <a:cubicBezTo>
                    <a:pt x="704518" y="906445"/>
                    <a:pt x="672123" y="938840"/>
                    <a:pt x="632162" y="938840"/>
                  </a:cubicBezTo>
                  <a:lnTo>
                    <a:pt x="72355" y="938840"/>
                  </a:lnTo>
                  <a:cubicBezTo>
                    <a:pt x="32395" y="938840"/>
                    <a:pt x="0" y="906445"/>
                    <a:pt x="0" y="866485"/>
                  </a:cubicBezTo>
                  <a:lnTo>
                    <a:pt x="0" y="72355"/>
                  </a:lnTo>
                  <a:cubicBezTo>
                    <a:pt x="0" y="32395"/>
                    <a:pt x="32395" y="0"/>
                    <a:pt x="72355" y="0"/>
                  </a:cubicBezTo>
                  <a:close/>
                </a:path>
              </a:pathLst>
            </a:custGeom>
            <a:solidFill>
              <a:srgbClr val="FFFFFF"/>
            </a:solidFill>
          </p:spPr>
        </p:sp>
        <p:sp>
          <p:nvSpPr>
            <p:cNvPr id="28" name="TextBox 28"/>
            <p:cNvSpPr txBox="1"/>
            <p:nvPr/>
          </p:nvSpPr>
          <p:spPr>
            <a:xfrm>
              <a:off x="0" y="-38100"/>
              <a:ext cx="704518" cy="976940"/>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1526531" y="7049493"/>
            <a:ext cx="1769519" cy="1769519"/>
          </a:xfrm>
          <a:custGeom>
            <a:avLst/>
            <a:gdLst/>
            <a:ahLst/>
            <a:cxnLst/>
            <a:rect l="l" t="t" r="r" b="b"/>
            <a:pathLst>
              <a:path w="1769519" h="1769519">
                <a:moveTo>
                  <a:pt x="0" y="0"/>
                </a:moveTo>
                <a:lnTo>
                  <a:pt x="1769520" y="0"/>
                </a:lnTo>
                <a:lnTo>
                  <a:pt x="1769520" y="1769519"/>
                </a:lnTo>
                <a:lnTo>
                  <a:pt x="0" y="1769519"/>
                </a:lnTo>
                <a:lnTo>
                  <a:pt x="0" y="0"/>
                </a:lnTo>
                <a:close/>
              </a:path>
            </a:pathLst>
          </a:custGeom>
          <a:blipFill>
            <a:blip r:embed="rId8"/>
            <a:stretch>
              <a:fillRect/>
            </a:stretch>
          </a:blipFill>
        </p:spPr>
      </p:sp>
      <p:sp>
        <p:nvSpPr>
          <p:cNvPr id="30" name="Freeform 30"/>
          <p:cNvSpPr/>
          <p:nvPr/>
        </p:nvSpPr>
        <p:spPr>
          <a:xfrm>
            <a:off x="4489832" y="7049493"/>
            <a:ext cx="1659002" cy="1669502"/>
          </a:xfrm>
          <a:custGeom>
            <a:avLst/>
            <a:gdLst/>
            <a:ahLst/>
            <a:cxnLst/>
            <a:rect l="l" t="t" r="r" b="b"/>
            <a:pathLst>
              <a:path w="1659002" h="1669502">
                <a:moveTo>
                  <a:pt x="0" y="0"/>
                </a:moveTo>
                <a:lnTo>
                  <a:pt x="1659002" y="0"/>
                </a:lnTo>
                <a:lnTo>
                  <a:pt x="1659002" y="1669502"/>
                </a:lnTo>
                <a:lnTo>
                  <a:pt x="0" y="1669502"/>
                </a:lnTo>
                <a:lnTo>
                  <a:pt x="0" y="0"/>
                </a:lnTo>
                <a:close/>
              </a:path>
            </a:pathLst>
          </a:custGeom>
          <a:blipFill>
            <a:blip r:embed="rId9"/>
            <a:stretch>
              <a:fillRect/>
            </a:stretch>
          </a:blipFill>
        </p:spPr>
      </p:sp>
      <p:sp>
        <p:nvSpPr>
          <p:cNvPr id="31" name="Freeform 31"/>
          <p:cNvSpPr/>
          <p:nvPr/>
        </p:nvSpPr>
        <p:spPr>
          <a:xfrm>
            <a:off x="7269943" y="6988429"/>
            <a:ext cx="1784102" cy="1791630"/>
          </a:xfrm>
          <a:custGeom>
            <a:avLst/>
            <a:gdLst/>
            <a:ahLst/>
            <a:cxnLst/>
            <a:rect l="l" t="t" r="r" b="b"/>
            <a:pathLst>
              <a:path w="1784102" h="1791630">
                <a:moveTo>
                  <a:pt x="0" y="0"/>
                </a:moveTo>
                <a:lnTo>
                  <a:pt x="1784102" y="0"/>
                </a:lnTo>
                <a:lnTo>
                  <a:pt x="1784102" y="1791630"/>
                </a:lnTo>
                <a:lnTo>
                  <a:pt x="0" y="1791630"/>
                </a:lnTo>
                <a:lnTo>
                  <a:pt x="0" y="0"/>
                </a:lnTo>
                <a:close/>
              </a:path>
            </a:pathLst>
          </a:custGeom>
          <a:blipFill>
            <a:blip r:embed="rId10"/>
            <a:stretch>
              <a:fillRect/>
            </a:stretch>
          </a:blipFill>
        </p:spPr>
      </p:sp>
      <p:sp>
        <p:nvSpPr>
          <p:cNvPr id="32" name="Freeform 32"/>
          <p:cNvSpPr/>
          <p:nvPr/>
        </p:nvSpPr>
        <p:spPr>
          <a:xfrm>
            <a:off x="10181329" y="7285702"/>
            <a:ext cx="2063376" cy="1297102"/>
          </a:xfrm>
          <a:custGeom>
            <a:avLst/>
            <a:gdLst/>
            <a:ahLst/>
            <a:cxnLst/>
            <a:rect l="l" t="t" r="r" b="b"/>
            <a:pathLst>
              <a:path w="2063376" h="1297102">
                <a:moveTo>
                  <a:pt x="0" y="0"/>
                </a:moveTo>
                <a:lnTo>
                  <a:pt x="2063376" y="0"/>
                </a:lnTo>
                <a:lnTo>
                  <a:pt x="2063376" y="1297101"/>
                </a:lnTo>
                <a:lnTo>
                  <a:pt x="0" y="1297101"/>
                </a:lnTo>
                <a:lnTo>
                  <a:pt x="0" y="0"/>
                </a:lnTo>
                <a:close/>
              </a:path>
            </a:pathLst>
          </a:custGeom>
          <a:blipFill>
            <a:blip r:embed="rId11"/>
            <a:stretch>
              <a:fillRect/>
            </a:stretch>
          </a:blipFill>
        </p:spPr>
      </p:sp>
      <p:sp>
        <p:nvSpPr>
          <p:cNvPr id="33" name="TextBox 33"/>
          <p:cNvSpPr txBox="1"/>
          <p:nvPr/>
        </p:nvSpPr>
        <p:spPr>
          <a:xfrm>
            <a:off x="1016284" y="720235"/>
            <a:ext cx="5741812" cy="1282066"/>
          </a:xfrm>
          <a:prstGeom prst="rect">
            <a:avLst/>
          </a:prstGeom>
        </p:spPr>
        <p:txBody>
          <a:bodyPr lIns="0" tIns="0" rIns="0" bIns="0" rtlCol="0" anchor="t">
            <a:spAutoFit/>
          </a:bodyPr>
          <a:lstStyle/>
          <a:p>
            <a:pPr algn="l">
              <a:lnSpc>
                <a:spcPts val="9659"/>
              </a:lnSpc>
              <a:spcBef>
                <a:spcPct val="0"/>
              </a:spcBef>
            </a:pPr>
            <a:r>
              <a:rPr lang="en-US" sz="6899">
                <a:solidFill>
                  <a:srgbClr val="000000"/>
                </a:solidFill>
                <a:latin typeface="Codec Pro Bold"/>
              </a:rPr>
              <a:t>Technologies </a:t>
            </a:r>
          </a:p>
        </p:txBody>
      </p:sp>
      <p:sp>
        <p:nvSpPr>
          <p:cNvPr id="34" name="TextBox 34"/>
          <p:cNvSpPr txBox="1"/>
          <p:nvPr/>
        </p:nvSpPr>
        <p:spPr>
          <a:xfrm>
            <a:off x="6758096" y="768411"/>
            <a:ext cx="3828503" cy="1282066"/>
          </a:xfrm>
          <a:prstGeom prst="rect">
            <a:avLst/>
          </a:prstGeom>
        </p:spPr>
        <p:txBody>
          <a:bodyPr lIns="0" tIns="0" rIns="0" bIns="0" rtlCol="0" anchor="t">
            <a:spAutoFit/>
          </a:bodyPr>
          <a:lstStyle/>
          <a:p>
            <a:pPr algn="l">
              <a:lnSpc>
                <a:spcPts val="9659"/>
              </a:lnSpc>
              <a:spcBef>
                <a:spcPct val="0"/>
              </a:spcBef>
            </a:pPr>
            <a:r>
              <a:rPr lang="en-US" sz="6899">
                <a:solidFill>
                  <a:srgbClr val="78BACE"/>
                </a:solidFill>
                <a:latin typeface="Codec Pro Bold"/>
              </a:rPr>
              <a:t>Utilisées </a:t>
            </a:r>
          </a:p>
        </p:txBody>
      </p:sp>
      <p:sp>
        <p:nvSpPr>
          <p:cNvPr id="35" name="TextBox 35"/>
          <p:cNvSpPr txBox="1"/>
          <p:nvPr/>
        </p:nvSpPr>
        <p:spPr>
          <a:xfrm>
            <a:off x="1159952" y="5272113"/>
            <a:ext cx="2563544" cy="1991365"/>
          </a:xfrm>
          <a:prstGeom prst="rect">
            <a:avLst/>
          </a:prstGeom>
        </p:spPr>
        <p:txBody>
          <a:bodyPr lIns="0" tIns="0" rIns="0" bIns="0" rtlCol="0" anchor="t">
            <a:spAutoFit/>
          </a:bodyPr>
          <a:lstStyle/>
          <a:p>
            <a:pPr marL="350371" lvl="1" indent="-175185" algn="l">
              <a:lnSpc>
                <a:spcPts val="2271"/>
              </a:lnSpc>
              <a:buFont typeface="Arial"/>
              <a:buChar char="•"/>
            </a:pPr>
            <a:r>
              <a:rPr lang="en-US" sz="1622" dirty="0">
                <a:solidFill>
                  <a:srgbClr val="3A3E46"/>
                </a:solidFill>
                <a:latin typeface="Codec Pro Bold"/>
              </a:rPr>
              <a:t>IntelliJ IDEA : </a:t>
            </a:r>
            <a:r>
              <a:rPr lang="en-US" sz="1622" dirty="0" err="1">
                <a:solidFill>
                  <a:srgbClr val="3A3E46"/>
                </a:solidFill>
                <a:latin typeface="Codec Pro Bold"/>
              </a:rPr>
              <a:t>Environnement</a:t>
            </a:r>
            <a:r>
              <a:rPr lang="en-US" sz="1622" dirty="0">
                <a:solidFill>
                  <a:srgbClr val="3A3E46"/>
                </a:solidFill>
                <a:latin typeface="Codec Pro Bold"/>
              </a:rPr>
              <a:t> de </a:t>
            </a:r>
            <a:r>
              <a:rPr lang="en-US" sz="1622" dirty="0" err="1">
                <a:solidFill>
                  <a:srgbClr val="3A3E46"/>
                </a:solidFill>
                <a:latin typeface="Codec Pro Bold"/>
              </a:rPr>
              <a:t>développement</a:t>
            </a:r>
            <a:r>
              <a:rPr lang="en-US" sz="1622" dirty="0">
                <a:solidFill>
                  <a:srgbClr val="3A3E46"/>
                </a:solidFill>
                <a:latin typeface="Codec Pro Bold"/>
              </a:rPr>
              <a:t> </a:t>
            </a:r>
            <a:r>
              <a:rPr lang="en-US" sz="1622" dirty="0" err="1">
                <a:solidFill>
                  <a:srgbClr val="3A3E46"/>
                </a:solidFill>
                <a:latin typeface="Codec Pro Bold"/>
              </a:rPr>
              <a:t>intégré</a:t>
            </a:r>
            <a:r>
              <a:rPr lang="en-US" sz="1622" dirty="0">
                <a:solidFill>
                  <a:srgbClr val="3A3E46"/>
                </a:solidFill>
                <a:latin typeface="Codec Pro Bold"/>
              </a:rPr>
              <a:t> (IDE) </a:t>
            </a:r>
            <a:r>
              <a:rPr lang="en-US" sz="1622" dirty="0" err="1">
                <a:solidFill>
                  <a:srgbClr val="3A3E46"/>
                </a:solidFill>
                <a:latin typeface="Codec Pro Bold"/>
              </a:rPr>
              <a:t>utilisé</a:t>
            </a:r>
            <a:r>
              <a:rPr lang="en-US" sz="1622" dirty="0">
                <a:solidFill>
                  <a:srgbClr val="3A3E46"/>
                </a:solidFill>
                <a:latin typeface="Codec Pro Bold"/>
              </a:rPr>
              <a:t> pour coder </a:t>
            </a:r>
            <a:r>
              <a:rPr lang="en-US" sz="1622" dirty="0" err="1">
                <a:solidFill>
                  <a:srgbClr val="3A3E46"/>
                </a:solidFill>
                <a:latin typeface="Codec Pro Bold"/>
              </a:rPr>
              <a:t>l'application</a:t>
            </a:r>
            <a:r>
              <a:rPr lang="en-US" sz="1622" dirty="0">
                <a:solidFill>
                  <a:srgbClr val="3A3E46"/>
                </a:solidFill>
                <a:latin typeface="Codec Pro Bold"/>
              </a:rPr>
              <a:t> </a:t>
            </a:r>
            <a:r>
              <a:rPr lang="en-US" sz="1622" dirty="0" err="1">
                <a:solidFill>
                  <a:srgbClr val="3A3E46"/>
                </a:solidFill>
                <a:latin typeface="Codec Pro Bold"/>
              </a:rPr>
              <a:t>en</a:t>
            </a:r>
            <a:r>
              <a:rPr lang="en-US" sz="1622" dirty="0">
                <a:solidFill>
                  <a:srgbClr val="3A3E46"/>
                </a:solidFill>
                <a:latin typeface="Codec Pro Bold"/>
              </a:rPr>
              <a:t> Java.</a:t>
            </a:r>
          </a:p>
          <a:p>
            <a:pPr algn="l">
              <a:lnSpc>
                <a:spcPts val="2271"/>
              </a:lnSpc>
              <a:spcBef>
                <a:spcPct val="0"/>
              </a:spcBef>
            </a:pPr>
            <a:endParaRPr lang="en-US" sz="1622" dirty="0">
              <a:solidFill>
                <a:srgbClr val="3A3E46"/>
              </a:solidFill>
              <a:latin typeface="Codec Pro Bold"/>
            </a:endParaRPr>
          </a:p>
        </p:txBody>
      </p:sp>
      <p:sp>
        <p:nvSpPr>
          <p:cNvPr id="36" name="TextBox 36"/>
          <p:cNvSpPr txBox="1"/>
          <p:nvPr/>
        </p:nvSpPr>
        <p:spPr>
          <a:xfrm>
            <a:off x="4214250" y="5402386"/>
            <a:ext cx="2210167" cy="1730818"/>
          </a:xfrm>
          <a:prstGeom prst="rect">
            <a:avLst/>
          </a:prstGeom>
        </p:spPr>
        <p:txBody>
          <a:bodyPr lIns="0" tIns="0" rIns="0" bIns="0" rtlCol="0" anchor="t">
            <a:spAutoFit/>
          </a:bodyPr>
          <a:lstStyle/>
          <a:p>
            <a:pPr marL="347070" lvl="1" indent="-173535" algn="l">
              <a:lnSpc>
                <a:spcPts val="2250"/>
              </a:lnSpc>
              <a:buFont typeface="Arial"/>
              <a:buChar char="•"/>
            </a:pPr>
            <a:r>
              <a:rPr lang="en-US" sz="1607">
                <a:solidFill>
                  <a:srgbClr val="3A3E46"/>
                </a:solidFill>
                <a:latin typeface="Codec Pro Bold"/>
              </a:rPr>
              <a:t>XAMPP : Utilisé pour le serveur local afin de gérer la base de données.</a:t>
            </a:r>
          </a:p>
          <a:p>
            <a:pPr algn="l">
              <a:lnSpc>
                <a:spcPts val="2250"/>
              </a:lnSpc>
              <a:spcBef>
                <a:spcPct val="0"/>
              </a:spcBef>
            </a:pPr>
            <a:endParaRPr lang="en-US" sz="1607">
              <a:solidFill>
                <a:srgbClr val="3A3E46"/>
              </a:solidFill>
              <a:latin typeface="Codec Pro Bold"/>
            </a:endParaRPr>
          </a:p>
        </p:txBody>
      </p:sp>
      <p:sp>
        <p:nvSpPr>
          <p:cNvPr id="37" name="TextBox 37"/>
          <p:cNvSpPr txBox="1"/>
          <p:nvPr/>
        </p:nvSpPr>
        <p:spPr>
          <a:xfrm>
            <a:off x="7157455" y="5457105"/>
            <a:ext cx="2009078" cy="1592388"/>
          </a:xfrm>
          <a:prstGeom prst="rect">
            <a:avLst/>
          </a:prstGeom>
        </p:spPr>
        <p:txBody>
          <a:bodyPr lIns="0" tIns="0" rIns="0" bIns="0" rtlCol="0" anchor="t">
            <a:spAutoFit/>
          </a:bodyPr>
          <a:lstStyle/>
          <a:p>
            <a:pPr marL="390249" lvl="1" indent="-195124" algn="l">
              <a:lnSpc>
                <a:spcPts val="2530"/>
              </a:lnSpc>
              <a:buFont typeface="Arial"/>
              <a:buChar char="•"/>
            </a:pPr>
            <a:r>
              <a:rPr lang="en-US" sz="1807">
                <a:solidFill>
                  <a:srgbClr val="3A3E46"/>
                </a:solidFill>
                <a:latin typeface="Codec Pro Bold"/>
              </a:rPr>
              <a:t>Visual Studio Code : Utilisé pour écrire les scripts SQL.</a:t>
            </a:r>
          </a:p>
          <a:p>
            <a:pPr algn="l">
              <a:lnSpc>
                <a:spcPts val="2530"/>
              </a:lnSpc>
              <a:spcBef>
                <a:spcPct val="0"/>
              </a:spcBef>
            </a:pPr>
            <a:endParaRPr lang="en-US" sz="1807">
              <a:solidFill>
                <a:srgbClr val="3A3E46"/>
              </a:solidFill>
              <a:latin typeface="Codec Pro Bold"/>
            </a:endParaRPr>
          </a:p>
        </p:txBody>
      </p:sp>
      <p:sp>
        <p:nvSpPr>
          <p:cNvPr id="38" name="TextBox 38"/>
          <p:cNvSpPr txBox="1"/>
          <p:nvPr/>
        </p:nvSpPr>
        <p:spPr>
          <a:xfrm>
            <a:off x="10228954" y="5392861"/>
            <a:ext cx="2009078" cy="1906713"/>
          </a:xfrm>
          <a:prstGeom prst="rect">
            <a:avLst/>
          </a:prstGeom>
        </p:spPr>
        <p:txBody>
          <a:bodyPr lIns="0" tIns="0" rIns="0" bIns="0" rtlCol="0" anchor="t">
            <a:spAutoFit/>
          </a:bodyPr>
          <a:lstStyle/>
          <a:p>
            <a:pPr algn="l">
              <a:lnSpc>
                <a:spcPts val="2530"/>
              </a:lnSpc>
              <a:spcBef>
                <a:spcPct val="0"/>
              </a:spcBef>
            </a:pPr>
            <a:r>
              <a:rPr lang="en-US" sz="1807">
                <a:solidFill>
                  <a:srgbClr val="3A3E46"/>
                </a:solidFill>
                <a:latin typeface="Codec Pro Bold"/>
              </a:rPr>
              <a:t>phpMyAdmin : Interface web utilisée pour administrer la base de données MySQL</a:t>
            </a:r>
          </a:p>
        </p:txBody>
      </p:sp>
      <p:grpSp>
        <p:nvGrpSpPr>
          <p:cNvPr id="39" name="Group 12">
            <a:extLst>
              <a:ext uri="{FF2B5EF4-FFF2-40B4-BE49-F238E27FC236}">
                <a16:creationId xmlns:a16="http://schemas.microsoft.com/office/drawing/2014/main" id="{9BE219E4-58A0-C3FD-93B3-64BCD5377527}"/>
              </a:ext>
            </a:extLst>
          </p:cNvPr>
          <p:cNvGrpSpPr>
            <a:grpSpLocks noChangeAspect="1"/>
          </p:cNvGrpSpPr>
          <p:nvPr/>
        </p:nvGrpSpPr>
        <p:grpSpPr>
          <a:xfrm rot="10800000">
            <a:off x="16616224" y="-9498297"/>
            <a:ext cx="6438728" cy="6413576"/>
            <a:chOff x="0" y="0"/>
            <a:chExt cx="6502400" cy="6477000"/>
          </a:xfrm>
        </p:grpSpPr>
        <p:sp>
          <p:nvSpPr>
            <p:cNvPr id="40" name="Freeform 13">
              <a:extLst>
                <a:ext uri="{FF2B5EF4-FFF2-40B4-BE49-F238E27FC236}">
                  <a16:creationId xmlns:a16="http://schemas.microsoft.com/office/drawing/2014/main" id="{5B408E63-1A05-85AE-4DD7-4D55C84E174F}"/>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2"/>
              <a:stretch>
                <a:fillRect l="-38492" r="-38492"/>
              </a:stretch>
            </a:blipFill>
          </p:spPr>
        </p:sp>
        <p:sp>
          <p:nvSpPr>
            <p:cNvPr id="41" name="Freeform 14">
              <a:extLst>
                <a:ext uri="{FF2B5EF4-FFF2-40B4-BE49-F238E27FC236}">
                  <a16:creationId xmlns:a16="http://schemas.microsoft.com/office/drawing/2014/main" id="{F038B088-B5A0-ABC1-4D07-8CBD3F8E3A96}"/>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sp>
      </p:grpSp>
      <p:grpSp>
        <p:nvGrpSpPr>
          <p:cNvPr id="44" name="Group 19">
            <a:extLst>
              <a:ext uri="{FF2B5EF4-FFF2-40B4-BE49-F238E27FC236}">
                <a16:creationId xmlns:a16="http://schemas.microsoft.com/office/drawing/2014/main" id="{19ED5527-6F03-11E4-E3E4-CD8838B33267}"/>
              </a:ext>
            </a:extLst>
          </p:cNvPr>
          <p:cNvGrpSpPr/>
          <p:nvPr/>
        </p:nvGrpSpPr>
        <p:grpSpPr>
          <a:xfrm>
            <a:off x="-19099325" y="3248420"/>
            <a:ext cx="5096604" cy="1586318"/>
            <a:chOff x="0" y="0"/>
            <a:chExt cx="6795472" cy="2115091"/>
          </a:xfrm>
        </p:grpSpPr>
        <p:sp>
          <p:nvSpPr>
            <p:cNvPr id="45" name="Freeform 20">
              <a:extLst>
                <a:ext uri="{FF2B5EF4-FFF2-40B4-BE49-F238E27FC236}">
                  <a16:creationId xmlns:a16="http://schemas.microsoft.com/office/drawing/2014/main" id="{E9F25F2C-75DF-A510-C88E-12E36384FA93}"/>
                </a:ext>
              </a:extLst>
            </p:cNvPr>
            <p:cNvSpPr/>
            <p:nvPr/>
          </p:nvSpPr>
          <p:spPr>
            <a:xfrm>
              <a:off x="0" y="0"/>
              <a:ext cx="6795472" cy="2115091"/>
            </a:xfrm>
            <a:custGeom>
              <a:avLst/>
              <a:gdLst/>
              <a:ahLst/>
              <a:cxnLst/>
              <a:rect l="l" t="t" r="r" b="b"/>
              <a:pathLst>
                <a:path w="6795472" h="2115091">
                  <a:moveTo>
                    <a:pt x="0" y="0"/>
                  </a:moveTo>
                  <a:lnTo>
                    <a:pt x="6795472" y="0"/>
                  </a:lnTo>
                  <a:lnTo>
                    <a:pt x="6795472" y="2115091"/>
                  </a:lnTo>
                  <a:lnTo>
                    <a:pt x="0" y="211509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6" name="TextBox 21">
              <a:extLst>
                <a:ext uri="{FF2B5EF4-FFF2-40B4-BE49-F238E27FC236}">
                  <a16:creationId xmlns:a16="http://schemas.microsoft.com/office/drawing/2014/main" id="{742F5876-9860-B738-A398-414C9D112D2F}"/>
                </a:ext>
              </a:extLst>
            </p:cNvPr>
            <p:cNvSpPr txBox="1"/>
            <p:nvPr/>
          </p:nvSpPr>
          <p:spPr>
            <a:xfrm>
              <a:off x="455637" y="466563"/>
              <a:ext cx="1137727" cy="1029564"/>
            </a:xfrm>
            <a:prstGeom prst="rect">
              <a:avLst/>
            </a:prstGeom>
          </p:spPr>
          <p:txBody>
            <a:bodyPr lIns="0" tIns="0" rIns="0" bIns="0" rtlCol="0" anchor="t">
              <a:spAutoFit/>
            </a:bodyPr>
            <a:lstStyle/>
            <a:p>
              <a:pPr algn="ctr">
                <a:lnSpc>
                  <a:spcPts val="6070"/>
                </a:lnSpc>
                <a:spcBef>
                  <a:spcPct val="0"/>
                </a:spcBef>
              </a:pPr>
              <a:r>
                <a:rPr lang="en-US" sz="4336">
                  <a:solidFill>
                    <a:srgbClr val="000000"/>
                  </a:solidFill>
                  <a:latin typeface="Codec Pro Ultra-Bold"/>
                </a:rPr>
                <a:t>01</a:t>
              </a:r>
            </a:p>
          </p:txBody>
        </p:sp>
      </p:grpSp>
      <p:grpSp>
        <p:nvGrpSpPr>
          <p:cNvPr id="47" name="Group 22">
            <a:extLst>
              <a:ext uri="{FF2B5EF4-FFF2-40B4-BE49-F238E27FC236}">
                <a16:creationId xmlns:a16="http://schemas.microsoft.com/office/drawing/2014/main" id="{123B9724-B357-1628-5121-C182DF482683}"/>
              </a:ext>
            </a:extLst>
          </p:cNvPr>
          <p:cNvGrpSpPr/>
          <p:nvPr/>
        </p:nvGrpSpPr>
        <p:grpSpPr>
          <a:xfrm>
            <a:off x="-13493376" y="3248420"/>
            <a:ext cx="5096604" cy="1586318"/>
            <a:chOff x="0" y="0"/>
            <a:chExt cx="6795472" cy="2115091"/>
          </a:xfrm>
        </p:grpSpPr>
        <p:sp>
          <p:nvSpPr>
            <p:cNvPr id="48" name="Freeform 23">
              <a:extLst>
                <a:ext uri="{FF2B5EF4-FFF2-40B4-BE49-F238E27FC236}">
                  <a16:creationId xmlns:a16="http://schemas.microsoft.com/office/drawing/2014/main" id="{3C01745E-62A1-591D-73EA-6D64D79359BC}"/>
                </a:ext>
              </a:extLst>
            </p:cNvPr>
            <p:cNvSpPr/>
            <p:nvPr/>
          </p:nvSpPr>
          <p:spPr>
            <a:xfrm>
              <a:off x="0" y="0"/>
              <a:ext cx="6795472" cy="2115091"/>
            </a:xfrm>
            <a:custGeom>
              <a:avLst/>
              <a:gdLst/>
              <a:ahLst/>
              <a:cxnLst/>
              <a:rect l="l" t="t" r="r" b="b"/>
              <a:pathLst>
                <a:path w="6795472" h="2115091">
                  <a:moveTo>
                    <a:pt x="0" y="0"/>
                  </a:moveTo>
                  <a:lnTo>
                    <a:pt x="6795472" y="0"/>
                  </a:lnTo>
                  <a:lnTo>
                    <a:pt x="6795472" y="2115091"/>
                  </a:lnTo>
                  <a:lnTo>
                    <a:pt x="0" y="211509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49" name="TextBox 24">
              <a:extLst>
                <a:ext uri="{FF2B5EF4-FFF2-40B4-BE49-F238E27FC236}">
                  <a16:creationId xmlns:a16="http://schemas.microsoft.com/office/drawing/2014/main" id="{A789F418-D367-9228-FF08-28995AD59410}"/>
                </a:ext>
              </a:extLst>
            </p:cNvPr>
            <p:cNvSpPr txBox="1"/>
            <p:nvPr/>
          </p:nvSpPr>
          <p:spPr>
            <a:xfrm>
              <a:off x="503215" y="466563"/>
              <a:ext cx="1088723" cy="1029564"/>
            </a:xfrm>
            <a:prstGeom prst="rect">
              <a:avLst/>
            </a:prstGeom>
          </p:spPr>
          <p:txBody>
            <a:bodyPr lIns="0" tIns="0" rIns="0" bIns="0" rtlCol="0" anchor="t">
              <a:spAutoFit/>
            </a:bodyPr>
            <a:lstStyle/>
            <a:p>
              <a:pPr algn="ctr">
                <a:lnSpc>
                  <a:spcPts val="6070"/>
                </a:lnSpc>
                <a:spcBef>
                  <a:spcPct val="0"/>
                </a:spcBef>
              </a:pPr>
              <a:r>
                <a:rPr lang="en-US" sz="4336">
                  <a:solidFill>
                    <a:srgbClr val="000000"/>
                  </a:solidFill>
                  <a:latin typeface="Codec Pro Ultra-Bold"/>
                </a:rPr>
                <a:t>02</a:t>
              </a:r>
            </a:p>
          </p:txBody>
        </p:sp>
      </p:grpSp>
      <p:grpSp>
        <p:nvGrpSpPr>
          <p:cNvPr id="50" name="Group 25">
            <a:extLst>
              <a:ext uri="{FF2B5EF4-FFF2-40B4-BE49-F238E27FC236}">
                <a16:creationId xmlns:a16="http://schemas.microsoft.com/office/drawing/2014/main" id="{4591065D-AAF9-031F-F9C1-978205F28F1C}"/>
              </a:ext>
            </a:extLst>
          </p:cNvPr>
          <p:cNvGrpSpPr/>
          <p:nvPr/>
        </p:nvGrpSpPr>
        <p:grpSpPr>
          <a:xfrm>
            <a:off x="-7724061" y="3248420"/>
            <a:ext cx="5096604" cy="1586318"/>
            <a:chOff x="0" y="0"/>
            <a:chExt cx="6795472" cy="2115091"/>
          </a:xfrm>
        </p:grpSpPr>
        <p:sp>
          <p:nvSpPr>
            <p:cNvPr id="51" name="Freeform 26">
              <a:extLst>
                <a:ext uri="{FF2B5EF4-FFF2-40B4-BE49-F238E27FC236}">
                  <a16:creationId xmlns:a16="http://schemas.microsoft.com/office/drawing/2014/main" id="{4C27FEA8-B577-F2A2-0629-1747DBE52A6B}"/>
                </a:ext>
              </a:extLst>
            </p:cNvPr>
            <p:cNvSpPr/>
            <p:nvPr/>
          </p:nvSpPr>
          <p:spPr>
            <a:xfrm>
              <a:off x="0" y="0"/>
              <a:ext cx="6795472" cy="2115091"/>
            </a:xfrm>
            <a:custGeom>
              <a:avLst/>
              <a:gdLst/>
              <a:ahLst/>
              <a:cxnLst/>
              <a:rect l="l" t="t" r="r" b="b"/>
              <a:pathLst>
                <a:path w="6795472" h="2115091">
                  <a:moveTo>
                    <a:pt x="0" y="0"/>
                  </a:moveTo>
                  <a:lnTo>
                    <a:pt x="6795472" y="0"/>
                  </a:lnTo>
                  <a:lnTo>
                    <a:pt x="6795472" y="2115091"/>
                  </a:lnTo>
                  <a:lnTo>
                    <a:pt x="0" y="211509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2" name="TextBox 27">
              <a:extLst>
                <a:ext uri="{FF2B5EF4-FFF2-40B4-BE49-F238E27FC236}">
                  <a16:creationId xmlns:a16="http://schemas.microsoft.com/office/drawing/2014/main" id="{1AC63B82-F0E1-2C48-872C-EE0C47139B7A}"/>
                </a:ext>
              </a:extLst>
            </p:cNvPr>
            <p:cNvSpPr txBox="1"/>
            <p:nvPr/>
          </p:nvSpPr>
          <p:spPr>
            <a:xfrm>
              <a:off x="420087" y="466563"/>
              <a:ext cx="1261035" cy="1029564"/>
            </a:xfrm>
            <a:prstGeom prst="rect">
              <a:avLst/>
            </a:prstGeom>
          </p:spPr>
          <p:txBody>
            <a:bodyPr lIns="0" tIns="0" rIns="0" bIns="0" rtlCol="0" anchor="t">
              <a:spAutoFit/>
            </a:bodyPr>
            <a:lstStyle/>
            <a:p>
              <a:pPr algn="ctr">
                <a:lnSpc>
                  <a:spcPts val="6070"/>
                </a:lnSpc>
                <a:spcBef>
                  <a:spcPct val="0"/>
                </a:spcBef>
              </a:pPr>
              <a:r>
                <a:rPr lang="en-US" sz="4336" dirty="0">
                  <a:solidFill>
                    <a:srgbClr val="000000"/>
                  </a:solidFill>
                  <a:latin typeface="Codec Pro Ultra-Bold"/>
                </a:rPr>
                <a:t>03</a:t>
              </a:r>
            </a:p>
          </p:txBody>
        </p:sp>
      </p:grpSp>
      <p:grpSp>
        <p:nvGrpSpPr>
          <p:cNvPr id="53" name="Group 2">
            <a:extLst>
              <a:ext uri="{FF2B5EF4-FFF2-40B4-BE49-F238E27FC236}">
                <a16:creationId xmlns:a16="http://schemas.microsoft.com/office/drawing/2014/main" id="{C74AC997-360E-40E0-13F4-64D4BF069405}"/>
              </a:ext>
            </a:extLst>
          </p:cNvPr>
          <p:cNvGrpSpPr/>
          <p:nvPr/>
        </p:nvGrpSpPr>
        <p:grpSpPr>
          <a:xfrm>
            <a:off x="-636259" y="-5883367"/>
            <a:ext cx="20271472" cy="4488599"/>
            <a:chOff x="0" y="0"/>
            <a:chExt cx="5338989" cy="1182182"/>
          </a:xfrm>
        </p:grpSpPr>
        <p:sp>
          <p:nvSpPr>
            <p:cNvPr id="54" name="Freeform 3">
              <a:extLst>
                <a:ext uri="{FF2B5EF4-FFF2-40B4-BE49-F238E27FC236}">
                  <a16:creationId xmlns:a16="http://schemas.microsoft.com/office/drawing/2014/main" id="{5EE79BA9-3E62-3694-CA66-413D17987F70}"/>
                </a:ext>
              </a:extLst>
            </p:cNvPr>
            <p:cNvSpPr/>
            <p:nvPr/>
          </p:nvSpPr>
          <p:spPr>
            <a:xfrm>
              <a:off x="0" y="0"/>
              <a:ext cx="5338988" cy="1182182"/>
            </a:xfrm>
            <a:custGeom>
              <a:avLst/>
              <a:gdLst/>
              <a:ahLst/>
              <a:cxnLst/>
              <a:rect l="l" t="t" r="r" b="b"/>
              <a:pathLst>
                <a:path w="5338988" h="1182182">
                  <a:moveTo>
                    <a:pt x="0" y="0"/>
                  </a:moveTo>
                  <a:lnTo>
                    <a:pt x="5338988" y="0"/>
                  </a:lnTo>
                  <a:lnTo>
                    <a:pt x="5338988" y="1182182"/>
                  </a:lnTo>
                  <a:lnTo>
                    <a:pt x="0" y="1182182"/>
                  </a:lnTo>
                  <a:close/>
                </a:path>
              </a:pathLst>
            </a:custGeom>
            <a:gradFill rotWithShape="1">
              <a:gsLst>
                <a:gs pos="0">
                  <a:srgbClr val="FFFFFF">
                    <a:alpha val="100000"/>
                  </a:srgbClr>
                </a:gs>
                <a:gs pos="100000">
                  <a:srgbClr val="9B9B9B">
                    <a:alpha val="100000"/>
                  </a:srgbClr>
                </a:gs>
              </a:gsLst>
              <a:lin ang="5400000"/>
            </a:gradFill>
          </p:spPr>
        </p:sp>
        <p:sp>
          <p:nvSpPr>
            <p:cNvPr id="55" name="TextBox 4">
              <a:extLst>
                <a:ext uri="{FF2B5EF4-FFF2-40B4-BE49-F238E27FC236}">
                  <a16:creationId xmlns:a16="http://schemas.microsoft.com/office/drawing/2014/main" id="{AC9BB9A8-110A-2E62-2AC3-D3EB18D24595}"/>
                </a:ext>
              </a:extLst>
            </p:cNvPr>
            <p:cNvSpPr txBox="1"/>
            <p:nvPr/>
          </p:nvSpPr>
          <p:spPr>
            <a:xfrm>
              <a:off x="0" y="-38100"/>
              <a:ext cx="5338989" cy="1220282"/>
            </a:xfrm>
            <a:prstGeom prst="rect">
              <a:avLst/>
            </a:prstGeom>
          </p:spPr>
          <p:txBody>
            <a:bodyPr lIns="50800" tIns="50800" rIns="50800" bIns="50800" rtlCol="0" anchor="ctr"/>
            <a:lstStyle/>
            <a:p>
              <a:pPr algn="ctr">
                <a:lnSpc>
                  <a:spcPts val="2659"/>
                </a:lnSpc>
              </a:pPr>
              <a:endParaRPr/>
            </a:p>
          </p:txBody>
        </p:sp>
      </p:grpSp>
      <p:grpSp>
        <p:nvGrpSpPr>
          <p:cNvPr id="65" name="Group 7">
            <a:extLst>
              <a:ext uri="{FF2B5EF4-FFF2-40B4-BE49-F238E27FC236}">
                <a16:creationId xmlns:a16="http://schemas.microsoft.com/office/drawing/2014/main" id="{3D15F617-884B-0C6F-3047-895672BACE2D}"/>
              </a:ext>
            </a:extLst>
          </p:cNvPr>
          <p:cNvGrpSpPr/>
          <p:nvPr/>
        </p:nvGrpSpPr>
        <p:grpSpPr>
          <a:xfrm rot="-5400000">
            <a:off x="431774" y="11586581"/>
            <a:ext cx="2402603" cy="109479"/>
            <a:chOff x="0" y="0"/>
            <a:chExt cx="286962" cy="13076"/>
          </a:xfrm>
        </p:grpSpPr>
        <p:sp>
          <p:nvSpPr>
            <p:cNvPr id="66" name="Freeform 8">
              <a:extLst>
                <a:ext uri="{FF2B5EF4-FFF2-40B4-BE49-F238E27FC236}">
                  <a16:creationId xmlns:a16="http://schemas.microsoft.com/office/drawing/2014/main" id="{4C277C46-9A2F-B7D8-722B-FD7EDE596DD2}"/>
                </a:ext>
              </a:extLst>
            </p:cNvPr>
            <p:cNvSpPr/>
            <p:nvPr/>
          </p:nvSpPr>
          <p:spPr>
            <a:xfrm>
              <a:off x="0" y="0"/>
              <a:ext cx="286962" cy="13076"/>
            </a:xfrm>
            <a:custGeom>
              <a:avLst/>
              <a:gdLst/>
              <a:ahLst/>
              <a:cxnLst/>
              <a:rect l="l" t="t" r="r" b="b"/>
              <a:pathLst>
                <a:path w="286962" h="13076">
                  <a:moveTo>
                    <a:pt x="6538" y="0"/>
                  </a:moveTo>
                  <a:lnTo>
                    <a:pt x="280424" y="0"/>
                  </a:lnTo>
                  <a:cubicBezTo>
                    <a:pt x="282158" y="0"/>
                    <a:pt x="283821" y="689"/>
                    <a:pt x="285047" y="1915"/>
                  </a:cubicBezTo>
                  <a:cubicBezTo>
                    <a:pt x="286273" y="3141"/>
                    <a:pt x="286962" y="4804"/>
                    <a:pt x="286962" y="6538"/>
                  </a:cubicBezTo>
                  <a:lnTo>
                    <a:pt x="286962" y="6538"/>
                  </a:lnTo>
                  <a:cubicBezTo>
                    <a:pt x="286962" y="8272"/>
                    <a:pt x="286273" y="9935"/>
                    <a:pt x="285047" y="11161"/>
                  </a:cubicBezTo>
                  <a:cubicBezTo>
                    <a:pt x="283821" y="12387"/>
                    <a:pt x="282158" y="13076"/>
                    <a:pt x="280424" y="13076"/>
                  </a:cubicBezTo>
                  <a:lnTo>
                    <a:pt x="6538" y="13076"/>
                  </a:lnTo>
                  <a:cubicBezTo>
                    <a:pt x="4804" y="13076"/>
                    <a:pt x="3141" y="12387"/>
                    <a:pt x="1915" y="11161"/>
                  </a:cubicBezTo>
                  <a:cubicBezTo>
                    <a:pt x="689" y="9935"/>
                    <a:pt x="0" y="8272"/>
                    <a:pt x="0" y="6538"/>
                  </a:cubicBezTo>
                  <a:lnTo>
                    <a:pt x="0" y="6538"/>
                  </a:lnTo>
                  <a:cubicBezTo>
                    <a:pt x="0" y="4804"/>
                    <a:pt x="689" y="3141"/>
                    <a:pt x="1915" y="1915"/>
                  </a:cubicBezTo>
                  <a:cubicBezTo>
                    <a:pt x="3141" y="689"/>
                    <a:pt x="4804" y="0"/>
                    <a:pt x="6538" y="0"/>
                  </a:cubicBezTo>
                  <a:close/>
                </a:path>
              </a:pathLst>
            </a:custGeom>
            <a:gradFill rotWithShape="1">
              <a:gsLst>
                <a:gs pos="0">
                  <a:srgbClr val="FFFFFF">
                    <a:alpha val="100000"/>
                  </a:srgbClr>
                </a:gs>
                <a:gs pos="100000">
                  <a:srgbClr val="9B9B9B">
                    <a:alpha val="100000"/>
                  </a:srgbClr>
                </a:gs>
              </a:gsLst>
              <a:lin ang="5400000"/>
            </a:gradFill>
          </p:spPr>
        </p:sp>
        <p:sp>
          <p:nvSpPr>
            <p:cNvPr id="67" name="TextBox 9">
              <a:extLst>
                <a:ext uri="{FF2B5EF4-FFF2-40B4-BE49-F238E27FC236}">
                  <a16:creationId xmlns:a16="http://schemas.microsoft.com/office/drawing/2014/main" id="{F00906BB-5019-3902-3ADE-1E2EA2A783DE}"/>
                </a:ext>
              </a:extLst>
            </p:cNvPr>
            <p:cNvSpPr txBox="1"/>
            <p:nvPr/>
          </p:nvSpPr>
          <p:spPr>
            <a:xfrm>
              <a:off x="0" y="-38100"/>
              <a:ext cx="286962" cy="51176"/>
            </a:xfrm>
            <a:prstGeom prst="rect">
              <a:avLst/>
            </a:prstGeom>
          </p:spPr>
          <p:txBody>
            <a:bodyPr lIns="50800" tIns="50800" rIns="50800" bIns="50800" rtlCol="0" anchor="ctr"/>
            <a:lstStyle/>
            <a:p>
              <a:pPr algn="ctr">
                <a:lnSpc>
                  <a:spcPts val="2659"/>
                </a:lnSpc>
              </a:pPr>
              <a:endParaRPr/>
            </a:p>
          </p:txBody>
        </p:sp>
      </p:grpSp>
      <p:grpSp>
        <p:nvGrpSpPr>
          <p:cNvPr id="68" name="Group 10">
            <a:extLst>
              <a:ext uri="{FF2B5EF4-FFF2-40B4-BE49-F238E27FC236}">
                <a16:creationId xmlns:a16="http://schemas.microsoft.com/office/drawing/2014/main" id="{0E1CC61F-8A8F-FFE9-56EE-719C128F0C13}"/>
              </a:ext>
            </a:extLst>
          </p:cNvPr>
          <p:cNvGrpSpPr/>
          <p:nvPr/>
        </p:nvGrpSpPr>
        <p:grpSpPr>
          <a:xfrm rot="-5400000">
            <a:off x="6042847" y="11586581"/>
            <a:ext cx="2402603" cy="109479"/>
            <a:chOff x="0" y="0"/>
            <a:chExt cx="286962" cy="13076"/>
          </a:xfrm>
        </p:grpSpPr>
        <p:sp>
          <p:nvSpPr>
            <p:cNvPr id="69" name="Freeform 11">
              <a:extLst>
                <a:ext uri="{FF2B5EF4-FFF2-40B4-BE49-F238E27FC236}">
                  <a16:creationId xmlns:a16="http://schemas.microsoft.com/office/drawing/2014/main" id="{4F0FF777-CD39-628A-2AA0-8F63C501C01E}"/>
                </a:ext>
              </a:extLst>
            </p:cNvPr>
            <p:cNvSpPr/>
            <p:nvPr/>
          </p:nvSpPr>
          <p:spPr>
            <a:xfrm>
              <a:off x="0" y="0"/>
              <a:ext cx="286962" cy="13076"/>
            </a:xfrm>
            <a:custGeom>
              <a:avLst/>
              <a:gdLst/>
              <a:ahLst/>
              <a:cxnLst/>
              <a:rect l="l" t="t" r="r" b="b"/>
              <a:pathLst>
                <a:path w="286962" h="13076">
                  <a:moveTo>
                    <a:pt x="6538" y="0"/>
                  </a:moveTo>
                  <a:lnTo>
                    <a:pt x="280424" y="0"/>
                  </a:lnTo>
                  <a:cubicBezTo>
                    <a:pt x="282158" y="0"/>
                    <a:pt x="283821" y="689"/>
                    <a:pt x="285047" y="1915"/>
                  </a:cubicBezTo>
                  <a:cubicBezTo>
                    <a:pt x="286273" y="3141"/>
                    <a:pt x="286962" y="4804"/>
                    <a:pt x="286962" y="6538"/>
                  </a:cubicBezTo>
                  <a:lnTo>
                    <a:pt x="286962" y="6538"/>
                  </a:lnTo>
                  <a:cubicBezTo>
                    <a:pt x="286962" y="8272"/>
                    <a:pt x="286273" y="9935"/>
                    <a:pt x="285047" y="11161"/>
                  </a:cubicBezTo>
                  <a:cubicBezTo>
                    <a:pt x="283821" y="12387"/>
                    <a:pt x="282158" y="13076"/>
                    <a:pt x="280424" y="13076"/>
                  </a:cubicBezTo>
                  <a:lnTo>
                    <a:pt x="6538" y="13076"/>
                  </a:lnTo>
                  <a:cubicBezTo>
                    <a:pt x="4804" y="13076"/>
                    <a:pt x="3141" y="12387"/>
                    <a:pt x="1915" y="11161"/>
                  </a:cubicBezTo>
                  <a:cubicBezTo>
                    <a:pt x="689" y="9935"/>
                    <a:pt x="0" y="8272"/>
                    <a:pt x="0" y="6538"/>
                  </a:cubicBezTo>
                  <a:lnTo>
                    <a:pt x="0" y="6538"/>
                  </a:lnTo>
                  <a:cubicBezTo>
                    <a:pt x="0" y="4804"/>
                    <a:pt x="689" y="3141"/>
                    <a:pt x="1915" y="1915"/>
                  </a:cubicBezTo>
                  <a:cubicBezTo>
                    <a:pt x="3141" y="689"/>
                    <a:pt x="4804" y="0"/>
                    <a:pt x="6538" y="0"/>
                  </a:cubicBezTo>
                  <a:close/>
                </a:path>
              </a:pathLst>
            </a:custGeom>
            <a:gradFill rotWithShape="1">
              <a:gsLst>
                <a:gs pos="0">
                  <a:srgbClr val="FFFFFF">
                    <a:alpha val="100000"/>
                  </a:srgbClr>
                </a:gs>
                <a:gs pos="100000">
                  <a:srgbClr val="9B9B9B">
                    <a:alpha val="100000"/>
                  </a:srgbClr>
                </a:gs>
              </a:gsLst>
              <a:lin ang="5400000"/>
            </a:gradFill>
          </p:spPr>
        </p:sp>
        <p:sp>
          <p:nvSpPr>
            <p:cNvPr id="70" name="TextBox 12">
              <a:extLst>
                <a:ext uri="{FF2B5EF4-FFF2-40B4-BE49-F238E27FC236}">
                  <a16:creationId xmlns:a16="http://schemas.microsoft.com/office/drawing/2014/main" id="{ADB954B7-A488-8F99-52B1-B987FAD6AF06}"/>
                </a:ext>
              </a:extLst>
            </p:cNvPr>
            <p:cNvSpPr txBox="1"/>
            <p:nvPr/>
          </p:nvSpPr>
          <p:spPr>
            <a:xfrm>
              <a:off x="0" y="-38100"/>
              <a:ext cx="286962" cy="51176"/>
            </a:xfrm>
            <a:prstGeom prst="rect">
              <a:avLst/>
            </a:prstGeom>
          </p:spPr>
          <p:txBody>
            <a:bodyPr lIns="50800" tIns="50800" rIns="50800" bIns="50800" rtlCol="0" anchor="ctr"/>
            <a:lstStyle/>
            <a:p>
              <a:pPr algn="ctr">
                <a:lnSpc>
                  <a:spcPts val="2659"/>
                </a:lnSpc>
              </a:pPr>
              <a:endParaRPr/>
            </a:p>
          </p:txBody>
        </p:sp>
      </p:grpSp>
      <p:grpSp>
        <p:nvGrpSpPr>
          <p:cNvPr id="71" name="Group 13">
            <a:extLst>
              <a:ext uri="{FF2B5EF4-FFF2-40B4-BE49-F238E27FC236}">
                <a16:creationId xmlns:a16="http://schemas.microsoft.com/office/drawing/2014/main" id="{F7067C25-F93F-A3EC-62F2-031AB3DC9C9F}"/>
              </a:ext>
            </a:extLst>
          </p:cNvPr>
          <p:cNvGrpSpPr/>
          <p:nvPr/>
        </p:nvGrpSpPr>
        <p:grpSpPr>
          <a:xfrm rot="-5400000">
            <a:off x="11932816" y="11586581"/>
            <a:ext cx="2402603" cy="109479"/>
            <a:chOff x="0" y="0"/>
            <a:chExt cx="286962" cy="13076"/>
          </a:xfrm>
        </p:grpSpPr>
        <p:sp>
          <p:nvSpPr>
            <p:cNvPr id="72" name="Freeform 14">
              <a:extLst>
                <a:ext uri="{FF2B5EF4-FFF2-40B4-BE49-F238E27FC236}">
                  <a16:creationId xmlns:a16="http://schemas.microsoft.com/office/drawing/2014/main" id="{4235DB08-F09E-488A-E983-1C7895C420E7}"/>
                </a:ext>
              </a:extLst>
            </p:cNvPr>
            <p:cNvSpPr/>
            <p:nvPr/>
          </p:nvSpPr>
          <p:spPr>
            <a:xfrm>
              <a:off x="0" y="0"/>
              <a:ext cx="286962" cy="13076"/>
            </a:xfrm>
            <a:custGeom>
              <a:avLst/>
              <a:gdLst/>
              <a:ahLst/>
              <a:cxnLst/>
              <a:rect l="l" t="t" r="r" b="b"/>
              <a:pathLst>
                <a:path w="286962" h="13076">
                  <a:moveTo>
                    <a:pt x="6538" y="0"/>
                  </a:moveTo>
                  <a:lnTo>
                    <a:pt x="280424" y="0"/>
                  </a:lnTo>
                  <a:cubicBezTo>
                    <a:pt x="282158" y="0"/>
                    <a:pt x="283821" y="689"/>
                    <a:pt x="285047" y="1915"/>
                  </a:cubicBezTo>
                  <a:cubicBezTo>
                    <a:pt x="286273" y="3141"/>
                    <a:pt x="286962" y="4804"/>
                    <a:pt x="286962" y="6538"/>
                  </a:cubicBezTo>
                  <a:lnTo>
                    <a:pt x="286962" y="6538"/>
                  </a:lnTo>
                  <a:cubicBezTo>
                    <a:pt x="286962" y="8272"/>
                    <a:pt x="286273" y="9935"/>
                    <a:pt x="285047" y="11161"/>
                  </a:cubicBezTo>
                  <a:cubicBezTo>
                    <a:pt x="283821" y="12387"/>
                    <a:pt x="282158" y="13076"/>
                    <a:pt x="280424" y="13076"/>
                  </a:cubicBezTo>
                  <a:lnTo>
                    <a:pt x="6538" y="13076"/>
                  </a:lnTo>
                  <a:cubicBezTo>
                    <a:pt x="4804" y="13076"/>
                    <a:pt x="3141" y="12387"/>
                    <a:pt x="1915" y="11161"/>
                  </a:cubicBezTo>
                  <a:cubicBezTo>
                    <a:pt x="689" y="9935"/>
                    <a:pt x="0" y="8272"/>
                    <a:pt x="0" y="6538"/>
                  </a:cubicBezTo>
                  <a:lnTo>
                    <a:pt x="0" y="6538"/>
                  </a:lnTo>
                  <a:cubicBezTo>
                    <a:pt x="0" y="4804"/>
                    <a:pt x="689" y="3141"/>
                    <a:pt x="1915" y="1915"/>
                  </a:cubicBezTo>
                  <a:cubicBezTo>
                    <a:pt x="3141" y="689"/>
                    <a:pt x="4804" y="0"/>
                    <a:pt x="6538" y="0"/>
                  </a:cubicBezTo>
                  <a:close/>
                </a:path>
              </a:pathLst>
            </a:custGeom>
            <a:gradFill rotWithShape="1">
              <a:gsLst>
                <a:gs pos="0">
                  <a:srgbClr val="FFFFFF">
                    <a:alpha val="100000"/>
                  </a:srgbClr>
                </a:gs>
                <a:gs pos="100000">
                  <a:srgbClr val="9B9B9B">
                    <a:alpha val="100000"/>
                  </a:srgbClr>
                </a:gs>
              </a:gsLst>
              <a:lin ang="5400000"/>
            </a:gradFill>
          </p:spPr>
        </p:sp>
        <p:sp>
          <p:nvSpPr>
            <p:cNvPr id="73" name="TextBox 15">
              <a:extLst>
                <a:ext uri="{FF2B5EF4-FFF2-40B4-BE49-F238E27FC236}">
                  <a16:creationId xmlns:a16="http://schemas.microsoft.com/office/drawing/2014/main" id="{04B21048-FFB4-F2A2-8D0A-A015FB67F24C}"/>
                </a:ext>
              </a:extLst>
            </p:cNvPr>
            <p:cNvSpPr txBox="1"/>
            <p:nvPr/>
          </p:nvSpPr>
          <p:spPr>
            <a:xfrm>
              <a:off x="0" y="-38100"/>
              <a:ext cx="286962" cy="51176"/>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anim calcmode="lin" valueType="num">
                                      <p:cBhvr>
                                        <p:cTn id="30" dur="1000" fill="hold"/>
                                        <p:tgtEl>
                                          <p:spTgt spid="36"/>
                                        </p:tgtEl>
                                        <p:attrNameLst>
                                          <p:attrName>ppt_x</p:attrName>
                                        </p:attrNameLst>
                                      </p:cBhvr>
                                      <p:tavLst>
                                        <p:tav tm="0">
                                          <p:val>
                                            <p:strVal val="#ppt_x"/>
                                          </p:val>
                                        </p:tav>
                                        <p:tav tm="100000">
                                          <p:val>
                                            <p:strVal val="#ppt_x"/>
                                          </p:val>
                                        </p:tav>
                                      </p:tavLst>
                                    </p:anim>
                                    <p:anim calcmode="lin" valueType="num">
                                      <p:cBhvr>
                                        <p:cTn id="31" dur="1000" fill="hold"/>
                                        <p:tgtEl>
                                          <p:spTgt spid="3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1000"/>
                                        <p:tgtEl>
                                          <p:spTgt spid="30"/>
                                        </p:tgtEl>
                                      </p:cBhvr>
                                    </p:animEffect>
                                    <p:anim calcmode="lin" valueType="num">
                                      <p:cBhvr>
                                        <p:cTn id="35" dur="1000" fill="hold"/>
                                        <p:tgtEl>
                                          <p:spTgt spid="30"/>
                                        </p:tgtEl>
                                        <p:attrNameLst>
                                          <p:attrName>ppt_x</p:attrName>
                                        </p:attrNameLst>
                                      </p:cBhvr>
                                      <p:tavLst>
                                        <p:tav tm="0">
                                          <p:val>
                                            <p:strVal val="#ppt_x"/>
                                          </p:val>
                                        </p:tav>
                                        <p:tav tm="100000">
                                          <p:val>
                                            <p:strVal val="#ppt_x"/>
                                          </p:val>
                                        </p:tav>
                                      </p:tavLst>
                                    </p:anim>
                                    <p:anim calcmode="lin" valueType="num">
                                      <p:cBhvr>
                                        <p:cTn id="3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1000"/>
                                        <p:tgtEl>
                                          <p:spTgt spid="37"/>
                                        </p:tgtEl>
                                      </p:cBhvr>
                                    </p:animEffect>
                                    <p:anim calcmode="lin" valueType="num">
                                      <p:cBhvr>
                                        <p:cTn id="42" dur="1000" fill="hold"/>
                                        <p:tgtEl>
                                          <p:spTgt spid="37"/>
                                        </p:tgtEl>
                                        <p:attrNameLst>
                                          <p:attrName>ppt_x</p:attrName>
                                        </p:attrNameLst>
                                      </p:cBhvr>
                                      <p:tavLst>
                                        <p:tav tm="0">
                                          <p:val>
                                            <p:strVal val="#ppt_x"/>
                                          </p:val>
                                        </p:tav>
                                        <p:tav tm="100000">
                                          <p:val>
                                            <p:strVal val="#ppt_x"/>
                                          </p:val>
                                        </p:tav>
                                      </p:tavLst>
                                    </p:anim>
                                    <p:anim calcmode="lin" valueType="num">
                                      <p:cBhvr>
                                        <p:cTn id="43" dur="1000" fill="hold"/>
                                        <p:tgtEl>
                                          <p:spTgt spid="37"/>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1000"/>
                                        <p:tgtEl>
                                          <p:spTgt spid="31"/>
                                        </p:tgtEl>
                                      </p:cBhvr>
                                    </p:animEffect>
                                    <p:anim calcmode="lin" valueType="num">
                                      <p:cBhvr>
                                        <p:cTn id="52" dur="1000" fill="hold"/>
                                        <p:tgtEl>
                                          <p:spTgt spid="31"/>
                                        </p:tgtEl>
                                        <p:attrNameLst>
                                          <p:attrName>ppt_x</p:attrName>
                                        </p:attrNameLst>
                                      </p:cBhvr>
                                      <p:tavLst>
                                        <p:tav tm="0">
                                          <p:val>
                                            <p:strVal val="#ppt_x"/>
                                          </p:val>
                                        </p:tav>
                                        <p:tav tm="100000">
                                          <p:val>
                                            <p:strVal val="#ppt_x"/>
                                          </p:val>
                                        </p:tav>
                                      </p:tavLst>
                                    </p:anim>
                                    <p:anim calcmode="lin" valueType="num">
                                      <p:cBhvr>
                                        <p:cTn id="5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1000"/>
                                        <p:tgtEl>
                                          <p:spTgt spid="38"/>
                                        </p:tgtEl>
                                      </p:cBhvr>
                                    </p:animEffect>
                                    <p:anim calcmode="lin" valueType="num">
                                      <p:cBhvr>
                                        <p:cTn id="59" dur="1000" fill="hold"/>
                                        <p:tgtEl>
                                          <p:spTgt spid="38"/>
                                        </p:tgtEl>
                                        <p:attrNameLst>
                                          <p:attrName>ppt_x</p:attrName>
                                        </p:attrNameLst>
                                      </p:cBhvr>
                                      <p:tavLst>
                                        <p:tav tm="0">
                                          <p:val>
                                            <p:strVal val="#ppt_x"/>
                                          </p:val>
                                        </p:tav>
                                        <p:tav tm="100000">
                                          <p:val>
                                            <p:strVal val="#ppt_x"/>
                                          </p:val>
                                        </p:tav>
                                      </p:tavLst>
                                    </p:anim>
                                    <p:anim calcmode="lin" valueType="num">
                                      <p:cBhvr>
                                        <p:cTn id="60" dur="1000" fill="hold"/>
                                        <p:tgtEl>
                                          <p:spTgt spid="38"/>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1000"/>
                                        <p:tgtEl>
                                          <p:spTgt spid="26"/>
                                        </p:tgtEl>
                                      </p:cBhvr>
                                    </p:animEffect>
                                    <p:anim calcmode="lin" valueType="num">
                                      <p:cBhvr>
                                        <p:cTn id="64" dur="1000" fill="hold"/>
                                        <p:tgtEl>
                                          <p:spTgt spid="26"/>
                                        </p:tgtEl>
                                        <p:attrNameLst>
                                          <p:attrName>ppt_x</p:attrName>
                                        </p:attrNameLst>
                                      </p:cBhvr>
                                      <p:tavLst>
                                        <p:tav tm="0">
                                          <p:val>
                                            <p:strVal val="#ppt_x"/>
                                          </p:val>
                                        </p:tav>
                                        <p:tav tm="100000">
                                          <p:val>
                                            <p:strVal val="#ppt_x"/>
                                          </p:val>
                                        </p:tav>
                                      </p:tavLst>
                                    </p:anim>
                                    <p:anim calcmode="lin" valueType="num">
                                      <p:cBhvr>
                                        <p:cTn id="65" dur="1000" fill="hold"/>
                                        <p:tgtEl>
                                          <p:spTgt spid="26"/>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1000"/>
                                        <p:tgtEl>
                                          <p:spTgt spid="32"/>
                                        </p:tgtEl>
                                      </p:cBhvr>
                                    </p:animEffect>
                                    <p:anim calcmode="lin" valueType="num">
                                      <p:cBhvr>
                                        <p:cTn id="69" dur="1000" fill="hold"/>
                                        <p:tgtEl>
                                          <p:spTgt spid="32"/>
                                        </p:tgtEl>
                                        <p:attrNameLst>
                                          <p:attrName>ppt_x</p:attrName>
                                        </p:attrNameLst>
                                      </p:cBhvr>
                                      <p:tavLst>
                                        <p:tav tm="0">
                                          <p:val>
                                            <p:strVal val="#ppt_x"/>
                                          </p:val>
                                        </p:tav>
                                        <p:tav tm="100000">
                                          <p:val>
                                            <p:strVal val="#ppt_x"/>
                                          </p:val>
                                        </p:tav>
                                      </p:tavLst>
                                    </p:anim>
                                    <p:anim calcmode="lin" valueType="num">
                                      <p:cBhvr>
                                        <p:cTn id="7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1442</TotalTime>
  <Words>1792</Words>
  <Application>Microsoft Office PowerPoint</Application>
  <PresentationFormat>Personnalisé</PresentationFormat>
  <Paragraphs>243</Paragraphs>
  <Slides>19</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19</vt:i4>
      </vt:variant>
    </vt:vector>
  </HeadingPairs>
  <TitlesOfParts>
    <vt:vector size="26" baseType="lpstr">
      <vt:lpstr>Codec Pro Bold</vt:lpstr>
      <vt:lpstr>Calibri</vt:lpstr>
      <vt:lpstr>Arial</vt:lpstr>
      <vt:lpstr>Codec Pro Light</vt:lpstr>
      <vt:lpstr>Codec Pro</vt:lpstr>
      <vt:lpstr>Codec Pro Ultra-Bold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Blue Modern Illustrative Business Innovation Presentation</dc:title>
  <cp:lastModifiedBy>Ranine Saadaoui</cp:lastModifiedBy>
  <cp:revision>2</cp:revision>
  <dcterms:created xsi:type="dcterms:W3CDTF">2006-08-16T00:00:00Z</dcterms:created>
  <dcterms:modified xsi:type="dcterms:W3CDTF">2024-05-19T22:52:15Z</dcterms:modified>
  <dc:identifier>DAGFnPZUk24</dc:identifier>
</cp:coreProperties>
</file>